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omments/comment1.xml" ContentType="application/vnd.openxmlformats-officedocument.presentationml.comments+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comments/comment2.xml" ContentType="application/vnd.openxmlformats-officedocument.presentationml.comments+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9" r:id="rId1"/>
    <p:sldMasterId id="2147483662" r:id="rId2"/>
  </p:sldMasterIdLst>
  <p:notesMasterIdLst>
    <p:notesMasterId r:id="rId26"/>
  </p:notesMasterIdLst>
  <p:handoutMasterIdLst>
    <p:handoutMasterId r:id="rId27"/>
  </p:handoutMasterIdLst>
  <p:sldIdLst>
    <p:sldId id="258" r:id="rId3"/>
    <p:sldId id="259" r:id="rId4"/>
    <p:sldId id="263" r:id="rId5"/>
    <p:sldId id="260" r:id="rId6"/>
    <p:sldId id="270" r:id="rId7"/>
    <p:sldId id="280" r:id="rId8"/>
    <p:sldId id="288" r:id="rId9"/>
    <p:sldId id="287" r:id="rId10"/>
    <p:sldId id="279" r:id="rId11"/>
    <p:sldId id="290" r:id="rId12"/>
    <p:sldId id="289" r:id="rId13"/>
    <p:sldId id="282" r:id="rId14"/>
    <p:sldId id="268" r:id="rId15"/>
    <p:sldId id="291" r:id="rId16"/>
    <p:sldId id="269" r:id="rId17"/>
    <p:sldId id="283" r:id="rId18"/>
    <p:sldId id="265" r:id="rId19"/>
    <p:sldId id="285" r:id="rId20"/>
    <p:sldId id="286" r:id="rId21"/>
    <p:sldId id="266" r:id="rId22"/>
    <p:sldId id="276" r:id="rId23"/>
    <p:sldId id="271" r:id="rId24"/>
    <p:sldId id="272" r:id="rId25"/>
  </p:sldIdLst>
  <p:sldSz cx="9144000" cy="6858000" type="screen4x3"/>
  <p:notesSz cx="6954838"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ndujar, Carmen" initials="AC" lastIdx="6" clrIdx="0"/>
  <p:cmAuthor id="1" name="DelToro, Karlos" initials="DK"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73759"/>
    <a:srgbClr val="215D8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88" autoAdjust="0"/>
    <p:restoredTop sz="86213" autoAdjust="0"/>
  </p:normalViewPr>
  <p:slideViewPr>
    <p:cSldViewPr showGuides="1">
      <p:cViewPr>
        <p:scale>
          <a:sx n="90" d="100"/>
          <a:sy n="90" d="100"/>
        </p:scale>
        <p:origin x="-816" y="56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commentAuthors" Target="commentAuthor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handoutMaster" Target="handoutMasters/handoutMaster1.xml"/><Relationship Id="rId30" Type="http://schemas.openxmlformats.org/officeDocument/2006/relationships/viewProps" Target="viewProps.xml"/></Relationships>
</file>

<file path=ppt/comments/comment1.xml><?xml version="1.0" encoding="utf-8"?>
<p:cmLst xmlns:a="http://schemas.openxmlformats.org/drawingml/2006/main" xmlns:r="http://schemas.openxmlformats.org/officeDocument/2006/relationships" xmlns:p="http://schemas.openxmlformats.org/presentationml/2006/main">
  <p:cm authorId="0" dt="2016-03-18T15:25:59.243" idx="5">
    <p:pos x="527" y="1127"/>
    <p:text>This seems out of place if we don't describe the Pathways Programs</p:text>
  </p:cm>
  <p:cm authorId="1" dt="2016-04-12T12:15:41.531" idx="1">
    <p:pos x="4521" y="2438"/>
    <p:text>Not sure what you mean by this and can be confusing - if you have another way to say this that conveys the same thought without being ambiguous, I recommend you do this.</p:text>
  </p:cm>
</p:cmLst>
</file>

<file path=ppt/comments/comment2.xml><?xml version="1.0" encoding="utf-8"?>
<p:cmLst xmlns:a="http://schemas.openxmlformats.org/drawingml/2006/main" xmlns:r="http://schemas.openxmlformats.org/officeDocument/2006/relationships" xmlns:p="http://schemas.openxmlformats.org/presentationml/2006/main">
  <p:cm authorId="0" dt="2016-03-18T15:18:54.791" idx="6">
    <p:pos x="10" y="16"/>
    <p:text>If we want to cover this, we have to use plain language.  Do we need this information?</p:tex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3763" cy="465455"/>
          </a:xfrm>
          <a:prstGeom prst="rect">
            <a:avLst/>
          </a:prstGeom>
        </p:spPr>
        <p:txBody>
          <a:bodyPr vert="horz" lIns="92930" tIns="46465" rIns="92930" bIns="46465" rtlCol="0"/>
          <a:lstStyle>
            <a:lvl1pPr algn="l">
              <a:defRPr sz="1200"/>
            </a:lvl1pPr>
          </a:lstStyle>
          <a:p>
            <a:endParaRPr lang="en-US"/>
          </a:p>
        </p:txBody>
      </p:sp>
      <p:sp>
        <p:nvSpPr>
          <p:cNvPr id="3" name="Date Placeholder 2"/>
          <p:cNvSpPr>
            <a:spLocks noGrp="1"/>
          </p:cNvSpPr>
          <p:nvPr>
            <p:ph type="dt" sz="quarter" idx="1"/>
          </p:nvPr>
        </p:nvSpPr>
        <p:spPr>
          <a:xfrm>
            <a:off x="3939466" y="0"/>
            <a:ext cx="3013763" cy="465455"/>
          </a:xfrm>
          <a:prstGeom prst="rect">
            <a:avLst/>
          </a:prstGeom>
        </p:spPr>
        <p:txBody>
          <a:bodyPr vert="horz" lIns="92930" tIns="46465" rIns="92930" bIns="46465" rtlCol="0"/>
          <a:lstStyle>
            <a:lvl1pPr algn="r">
              <a:defRPr sz="1200"/>
            </a:lvl1pPr>
          </a:lstStyle>
          <a:p>
            <a:fld id="{CE270D2B-508A-4D1E-A75D-FC3EB31130A8}" type="datetimeFigureOut">
              <a:rPr lang="en-US" smtClean="0"/>
              <a:t>11/16/2017</a:t>
            </a:fld>
            <a:endParaRPr lang="en-US"/>
          </a:p>
        </p:txBody>
      </p:sp>
      <p:sp>
        <p:nvSpPr>
          <p:cNvPr id="4" name="Footer Placeholder 3"/>
          <p:cNvSpPr>
            <a:spLocks noGrp="1"/>
          </p:cNvSpPr>
          <p:nvPr>
            <p:ph type="ftr" sz="quarter" idx="2"/>
          </p:nvPr>
        </p:nvSpPr>
        <p:spPr>
          <a:xfrm>
            <a:off x="0" y="8842029"/>
            <a:ext cx="3013763" cy="465455"/>
          </a:xfrm>
          <a:prstGeom prst="rect">
            <a:avLst/>
          </a:prstGeom>
        </p:spPr>
        <p:txBody>
          <a:bodyPr vert="horz" lIns="92930" tIns="46465" rIns="92930" bIns="46465" rtlCol="0" anchor="b"/>
          <a:lstStyle>
            <a:lvl1pPr algn="l">
              <a:defRPr sz="1200"/>
            </a:lvl1pPr>
          </a:lstStyle>
          <a:p>
            <a:endParaRPr lang="en-US"/>
          </a:p>
        </p:txBody>
      </p:sp>
      <p:sp>
        <p:nvSpPr>
          <p:cNvPr id="5" name="Slide Number Placeholder 4"/>
          <p:cNvSpPr>
            <a:spLocks noGrp="1"/>
          </p:cNvSpPr>
          <p:nvPr>
            <p:ph type="sldNum" sz="quarter" idx="3"/>
          </p:nvPr>
        </p:nvSpPr>
        <p:spPr>
          <a:xfrm>
            <a:off x="3939466" y="8842029"/>
            <a:ext cx="3013763" cy="465455"/>
          </a:xfrm>
          <a:prstGeom prst="rect">
            <a:avLst/>
          </a:prstGeom>
        </p:spPr>
        <p:txBody>
          <a:bodyPr vert="horz" lIns="92930" tIns="46465" rIns="92930" bIns="46465" rtlCol="0" anchor="b"/>
          <a:lstStyle>
            <a:lvl1pPr algn="r">
              <a:defRPr sz="1200"/>
            </a:lvl1pPr>
          </a:lstStyle>
          <a:p>
            <a:fld id="{6979B688-06E5-4A75-BE29-683EC75C7E03}" type="slidenum">
              <a:rPr lang="en-US" smtClean="0"/>
              <a:t>‹#›</a:t>
            </a:fld>
            <a:endParaRPr lang="en-US"/>
          </a:p>
        </p:txBody>
      </p:sp>
    </p:spTree>
    <p:extLst>
      <p:ext uri="{BB962C8B-B14F-4D97-AF65-F5344CB8AC3E}">
        <p14:creationId xmlns:p14="http://schemas.microsoft.com/office/powerpoint/2010/main" val="263914234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3763" cy="465455"/>
          </a:xfrm>
          <a:prstGeom prst="rect">
            <a:avLst/>
          </a:prstGeom>
        </p:spPr>
        <p:txBody>
          <a:bodyPr vert="horz" lIns="92930" tIns="46465" rIns="92930" bIns="46465" rtlCol="0"/>
          <a:lstStyle>
            <a:lvl1pPr algn="l">
              <a:defRPr sz="1200"/>
            </a:lvl1pPr>
          </a:lstStyle>
          <a:p>
            <a:endParaRPr lang="en-US"/>
          </a:p>
        </p:txBody>
      </p:sp>
      <p:sp>
        <p:nvSpPr>
          <p:cNvPr id="3" name="Date Placeholder 2"/>
          <p:cNvSpPr>
            <a:spLocks noGrp="1"/>
          </p:cNvSpPr>
          <p:nvPr>
            <p:ph type="dt" idx="1"/>
          </p:nvPr>
        </p:nvSpPr>
        <p:spPr>
          <a:xfrm>
            <a:off x="3939466" y="0"/>
            <a:ext cx="3013763" cy="465455"/>
          </a:xfrm>
          <a:prstGeom prst="rect">
            <a:avLst/>
          </a:prstGeom>
        </p:spPr>
        <p:txBody>
          <a:bodyPr vert="horz" lIns="92930" tIns="46465" rIns="92930" bIns="46465" rtlCol="0"/>
          <a:lstStyle>
            <a:lvl1pPr algn="r">
              <a:defRPr sz="1200"/>
            </a:lvl1pPr>
          </a:lstStyle>
          <a:p>
            <a:fld id="{27740FB0-00C3-43FF-8FA1-B36CCED5C3C3}" type="datetimeFigureOut">
              <a:rPr lang="en-US" smtClean="0"/>
              <a:pPr/>
              <a:t>11/16/2017</a:t>
            </a:fld>
            <a:endParaRPr lang="en-US"/>
          </a:p>
        </p:txBody>
      </p:sp>
      <p:sp>
        <p:nvSpPr>
          <p:cNvPr id="4" name="Slide Image Placeholder 3"/>
          <p:cNvSpPr>
            <a:spLocks noGrp="1" noRot="1" noChangeAspect="1"/>
          </p:cNvSpPr>
          <p:nvPr>
            <p:ph type="sldImg" idx="2"/>
          </p:nvPr>
        </p:nvSpPr>
        <p:spPr>
          <a:xfrm>
            <a:off x="1150938" y="698500"/>
            <a:ext cx="4652962" cy="3490913"/>
          </a:xfrm>
          <a:prstGeom prst="rect">
            <a:avLst/>
          </a:prstGeom>
          <a:noFill/>
          <a:ln w="12700">
            <a:solidFill>
              <a:prstClr val="black"/>
            </a:solidFill>
          </a:ln>
        </p:spPr>
        <p:txBody>
          <a:bodyPr vert="horz" lIns="92930" tIns="46465" rIns="92930" bIns="46465" rtlCol="0" anchor="ctr"/>
          <a:lstStyle/>
          <a:p>
            <a:endParaRPr lang="en-US"/>
          </a:p>
        </p:txBody>
      </p:sp>
      <p:sp>
        <p:nvSpPr>
          <p:cNvPr id="5" name="Notes Placeholder 4"/>
          <p:cNvSpPr>
            <a:spLocks noGrp="1"/>
          </p:cNvSpPr>
          <p:nvPr>
            <p:ph type="body" sz="quarter" idx="3"/>
          </p:nvPr>
        </p:nvSpPr>
        <p:spPr>
          <a:xfrm>
            <a:off x="695484" y="4421823"/>
            <a:ext cx="5563870" cy="4189095"/>
          </a:xfrm>
          <a:prstGeom prst="rect">
            <a:avLst/>
          </a:prstGeom>
        </p:spPr>
        <p:txBody>
          <a:bodyPr vert="horz" lIns="92930" tIns="46465" rIns="92930" bIns="46465"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42029"/>
            <a:ext cx="3013763" cy="465455"/>
          </a:xfrm>
          <a:prstGeom prst="rect">
            <a:avLst/>
          </a:prstGeom>
        </p:spPr>
        <p:txBody>
          <a:bodyPr vert="horz" lIns="92930" tIns="46465" rIns="92930" bIns="46465" rtlCol="0" anchor="b"/>
          <a:lstStyle>
            <a:lvl1pPr algn="l">
              <a:defRPr sz="1200"/>
            </a:lvl1pPr>
          </a:lstStyle>
          <a:p>
            <a:endParaRPr lang="en-US"/>
          </a:p>
        </p:txBody>
      </p:sp>
      <p:sp>
        <p:nvSpPr>
          <p:cNvPr id="7" name="Slide Number Placeholder 6"/>
          <p:cNvSpPr>
            <a:spLocks noGrp="1"/>
          </p:cNvSpPr>
          <p:nvPr>
            <p:ph type="sldNum" sz="quarter" idx="5"/>
          </p:nvPr>
        </p:nvSpPr>
        <p:spPr>
          <a:xfrm>
            <a:off x="3939466" y="8842029"/>
            <a:ext cx="3013763" cy="465455"/>
          </a:xfrm>
          <a:prstGeom prst="rect">
            <a:avLst/>
          </a:prstGeom>
        </p:spPr>
        <p:txBody>
          <a:bodyPr vert="horz" lIns="92930" tIns="46465" rIns="92930" bIns="46465" rtlCol="0" anchor="b"/>
          <a:lstStyle>
            <a:lvl1pPr algn="r">
              <a:defRPr sz="1200"/>
            </a:lvl1pPr>
          </a:lstStyle>
          <a:p>
            <a:fld id="{861E858E-FC7F-4A5E-A224-2E688F070283}" type="slidenum">
              <a:rPr lang="en-US" smtClean="0"/>
              <a:pPr/>
              <a:t>‹#›</a:t>
            </a:fld>
            <a:endParaRPr lang="en-US"/>
          </a:p>
        </p:txBody>
      </p:sp>
    </p:spTree>
    <p:extLst>
      <p:ext uri="{BB962C8B-B14F-4D97-AF65-F5344CB8AC3E}">
        <p14:creationId xmlns:p14="http://schemas.microsoft.com/office/powerpoint/2010/main" val="6682757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61E858E-FC7F-4A5E-A224-2E688F070283}"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effectLst/>
            </a:endParaRPr>
          </a:p>
          <a:p>
            <a:endParaRPr lang="en-US" i="1" dirty="0"/>
          </a:p>
        </p:txBody>
      </p:sp>
      <p:sp>
        <p:nvSpPr>
          <p:cNvPr id="4" name="Slide Number Placeholder 3"/>
          <p:cNvSpPr>
            <a:spLocks noGrp="1"/>
          </p:cNvSpPr>
          <p:nvPr>
            <p:ph type="sldNum" sz="quarter" idx="10"/>
          </p:nvPr>
        </p:nvSpPr>
        <p:spPr/>
        <p:txBody>
          <a:bodyPr/>
          <a:lstStyle/>
          <a:p>
            <a:fld id="{861E858E-FC7F-4A5E-A224-2E688F070283}" type="slidenum">
              <a:rPr lang="en-US" smtClean="0"/>
              <a:pPr/>
              <a:t>12</a:t>
            </a:fld>
            <a:endParaRPr lang="en-US"/>
          </a:p>
        </p:txBody>
      </p:sp>
    </p:spTree>
    <p:extLst>
      <p:ext uri="{BB962C8B-B14F-4D97-AF65-F5344CB8AC3E}">
        <p14:creationId xmlns:p14="http://schemas.microsoft.com/office/powerpoint/2010/main" val="167433443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Notes: Not all agencies have a DPM or SPPC, so you may need to speak with a human resources (HR) professional within the agency for help. If you are a veteran, you may want to contact a VA counselor.</a:t>
            </a:r>
          </a:p>
          <a:p>
            <a:endParaRPr lang="en-US" dirty="0" smtClean="0"/>
          </a:p>
          <a:p>
            <a:r>
              <a:rPr lang="en-US" dirty="0" smtClean="0"/>
              <a:t>Make</a:t>
            </a:r>
            <a:r>
              <a:rPr lang="en-US" baseline="0" dirty="0" smtClean="0"/>
              <a:t> sure when contacting the agency about Schedule A, you tell them you are referring to Schedule A for persons with disabilities.</a:t>
            </a:r>
            <a:endParaRPr lang="en-US" dirty="0"/>
          </a:p>
        </p:txBody>
      </p:sp>
      <p:sp>
        <p:nvSpPr>
          <p:cNvPr id="4" name="Slide Number Placeholder 3"/>
          <p:cNvSpPr>
            <a:spLocks noGrp="1"/>
          </p:cNvSpPr>
          <p:nvPr>
            <p:ph type="sldNum" sz="quarter" idx="10"/>
          </p:nvPr>
        </p:nvSpPr>
        <p:spPr/>
        <p:txBody>
          <a:bodyPr/>
          <a:lstStyle/>
          <a:p>
            <a:fld id="{861E858E-FC7F-4A5E-A224-2E688F070283}" type="slidenum">
              <a:rPr lang="en-US" smtClean="0"/>
              <a:pPr/>
              <a:t>13</a:t>
            </a:fld>
            <a:endParaRPr lang="en-US"/>
          </a:p>
        </p:txBody>
      </p:sp>
    </p:spTree>
    <p:extLst>
      <p:ext uri="{BB962C8B-B14F-4D97-AF65-F5344CB8AC3E}">
        <p14:creationId xmlns:p14="http://schemas.microsoft.com/office/powerpoint/2010/main" val="302426461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61E858E-FC7F-4A5E-A224-2E688F070283}" type="slidenum">
              <a:rPr lang="en-US" smtClean="0"/>
              <a:pPr/>
              <a:t>14</a:t>
            </a:fld>
            <a:endParaRPr lang="en-US"/>
          </a:p>
        </p:txBody>
      </p:sp>
    </p:spTree>
    <p:extLst>
      <p:ext uri="{BB962C8B-B14F-4D97-AF65-F5344CB8AC3E}">
        <p14:creationId xmlns:p14="http://schemas.microsoft.com/office/powerpoint/2010/main" val="302426461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61E858E-FC7F-4A5E-A224-2E688F070283}" type="slidenum">
              <a:rPr lang="en-US" smtClean="0"/>
              <a:pPr/>
              <a:t>15</a:t>
            </a:fld>
            <a:endParaRPr lang="en-US"/>
          </a:p>
        </p:txBody>
      </p:sp>
    </p:spTree>
    <p:extLst>
      <p:ext uri="{BB962C8B-B14F-4D97-AF65-F5344CB8AC3E}">
        <p14:creationId xmlns:p14="http://schemas.microsoft.com/office/powerpoint/2010/main" val="208629402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Both</a:t>
            </a:r>
            <a:r>
              <a:rPr lang="en-US" baseline="0" dirty="0" smtClean="0"/>
              <a:t> paths lead to Federal employment but each provides a separate and distinct avenue into Federal employment, i.e., you can’t “mix and match” the two ways of hiring.</a:t>
            </a:r>
            <a:endParaRPr lang="en-US" dirty="0"/>
          </a:p>
        </p:txBody>
      </p:sp>
      <p:sp>
        <p:nvSpPr>
          <p:cNvPr id="4" name="Slide Number Placeholder 3"/>
          <p:cNvSpPr>
            <a:spLocks noGrp="1"/>
          </p:cNvSpPr>
          <p:nvPr>
            <p:ph type="sldNum" sz="quarter" idx="10"/>
          </p:nvPr>
        </p:nvSpPr>
        <p:spPr/>
        <p:txBody>
          <a:bodyPr/>
          <a:lstStyle/>
          <a:p>
            <a:fld id="{861E858E-FC7F-4A5E-A224-2E688F070283}" type="slidenum">
              <a:rPr lang="en-US" smtClean="0"/>
              <a:pPr/>
              <a:t>16</a:t>
            </a:fld>
            <a:endParaRPr lang="en-US"/>
          </a:p>
        </p:txBody>
      </p:sp>
    </p:spTree>
    <p:extLst>
      <p:ext uri="{BB962C8B-B14F-4D97-AF65-F5344CB8AC3E}">
        <p14:creationId xmlns:p14="http://schemas.microsoft.com/office/powerpoint/2010/main" val="208629402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61E858E-FC7F-4A5E-A224-2E688F070283}" type="slidenum">
              <a:rPr lang="en-US" smtClean="0"/>
              <a:pPr/>
              <a:t>17</a:t>
            </a:fld>
            <a:endParaRPr lang="en-US"/>
          </a:p>
        </p:txBody>
      </p:sp>
    </p:spTree>
    <p:extLst>
      <p:ext uri="{BB962C8B-B14F-4D97-AF65-F5344CB8AC3E}">
        <p14:creationId xmlns:p14="http://schemas.microsoft.com/office/powerpoint/2010/main" val="16541439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29305">
              <a:defRPr/>
            </a:pPr>
            <a:r>
              <a:rPr lang="en-US" i="1" dirty="0" smtClean="0">
                <a:effectLst/>
              </a:rPr>
              <a:t>NOTE: Permanent or time-limited employment options.</a:t>
            </a:r>
            <a:r>
              <a:rPr lang="en-US" dirty="0" smtClean="0"/>
              <a:t> An agency may make permanent or time-limited appointments where an applicant supplies proof of disability and the agency determines that the individual is likely to succeed in the performance of the duties of the position for which he or she is applying. In determining whether the individual is likely to succeed in performing the duties of the position, the agency may rely upon the applicant's employment, educational, or other relevant experience, including but not limited to service under another type of appointment in the competitive or excepted services</a:t>
            </a:r>
          </a:p>
          <a:p>
            <a:pPr defTabSz="929305">
              <a:defRPr/>
            </a:pPr>
            <a:endParaRPr lang="en-US" dirty="0" smtClean="0"/>
          </a:p>
          <a:p>
            <a:r>
              <a:rPr lang="en-US" i="1" dirty="0" smtClean="0">
                <a:effectLst/>
              </a:rPr>
              <a:t>Temporary employment options.</a:t>
            </a:r>
            <a:r>
              <a:rPr lang="en-US" dirty="0" smtClean="0"/>
              <a:t> An agency may make a temporary appointment when:</a:t>
            </a:r>
          </a:p>
          <a:p>
            <a:r>
              <a:rPr lang="en-US" dirty="0" smtClean="0"/>
              <a:t>(i) The agency determines that it is necessary to observe the applicant on the job to determine whether the applicant is able or ready to perform the duties of the position. When an agency uses this option to determine an individual's job readiness, the hiring agency may convert the individual to a permanent appointment in the excepted service whenever the agency determines the individual is able to perform the duties of the position; or</a:t>
            </a:r>
          </a:p>
          <a:p>
            <a:r>
              <a:rPr lang="en-US" dirty="0" smtClean="0"/>
              <a:t>(ii) The work is of a temporary nature.</a:t>
            </a:r>
          </a:p>
          <a:p>
            <a:pPr defTabSz="929305">
              <a:defRPr/>
            </a:pPr>
            <a:r>
              <a:rPr lang="en-US" dirty="0" smtClean="0"/>
              <a:t>Time spent on a temporary appointment does not count towards the 2-year requirement.</a:t>
            </a:r>
          </a:p>
          <a:p>
            <a:endParaRPr lang="en-US" dirty="0"/>
          </a:p>
        </p:txBody>
      </p:sp>
      <p:sp>
        <p:nvSpPr>
          <p:cNvPr id="4" name="Slide Number Placeholder 3"/>
          <p:cNvSpPr>
            <a:spLocks noGrp="1"/>
          </p:cNvSpPr>
          <p:nvPr>
            <p:ph type="sldNum" sz="quarter" idx="10"/>
          </p:nvPr>
        </p:nvSpPr>
        <p:spPr/>
        <p:txBody>
          <a:bodyPr/>
          <a:lstStyle/>
          <a:p>
            <a:fld id="{861E858E-FC7F-4A5E-A224-2E688F070283}" type="slidenum">
              <a:rPr lang="en-US" smtClean="0"/>
              <a:pPr/>
              <a:t>18</a:t>
            </a:fld>
            <a:endParaRPr lang="en-US"/>
          </a:p>
        </p:txBody>
      </p:sp>
    </p:spTree>
    <p:extLst>
      <p:ext uri="{BB962C8B-B14F-4D97-AF65-F5344CB8AC3E}">
        <p14:creationId xmlns:p14="http://schemas.microsoft.com/office/powerpoint/2010/main" val="94072561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61E858E-FC7F-4A5E-A224-2E688F070283}" type="slidenum">
              <a:rPr lang="en-US" smtClean="0"/>
              <a:pPr/>
              <a:t>19</a:t>
            </a:fld>
            <a:endParaRPr lang="en-US"/>
          </a:p>
        </p:txBody>
      </p:sp>
    </p:spTree>
    <p:extLst>
      <p:ext uri="{BB962C8B-B14F-4D97-AF65-F5344CB8AC3E}">
        <p14:creationId xmlns:p14="http://schemas.microsoft.com/office/powerpoint/2010/main" val="283989312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61E858E-FC7F-4A5E-A224-2E688F070283}" type="slidenum">
              <a:rPr lang="en-US" smtClean="0"/>
              <a:pPr/>
              <a:t>20</a:t>
            </a:fld>
            <a:endParaRPr lang="en-US"/>
          </a:p>
        </p:txBody>
      </p:sp>
    </p:spTree>
    <p:extLst>
      <p:ext uri="{BB962C8B-B14F-4D97-AF65-F5344CB8AC3E}">
        <p14:creationId xmlns:p14="http://schemas.microsoft.com/office/powerpoint/2010/main" val="200268099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861E858E-FC7F-4A5E-A224-2E688F070283}" type="slidenum">
              <a:rPr lang="en-US" smtClean="0"/>
              <a:pPr/>
              <a:t>21</a:t>
            </a:fld>
            <a:endParaRPr lang="en-US"/>
          </a:p>
        </p:txBody>
      </p:sp>
    </p:spTree>
    <p:extLst>
      <p:ext uri="{BB962C8B-B14F-4D97-AF65-F5344CB8AC3E}">
        <p14:creationId xmlns:p14="http://schemas.microsoft.com/office/powerpoint/2010/main" val="3943366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61E858E-FC7F-4A5E-A224-2E688F070283}" type="slidenum">
              <a:rPr lang="en-US" smtClean="0"/>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61E858E-FC7F-4A5E-A224-2E688F070283}" type="slidenum">
              <a:rPr lang="en-US" smtClean="0"/>
              <a:pPr/>
              <a:t>22</a:t>
            </a:fld>
            <a:endParaRPr lang="en-US"/>
          </a:p>
        </p:txBody>
      </p:sp>
    </p:spTree>
    <p:extLst>
      <p:ext uri="{BB962C8B-B14F-4D97-AF65-F5344CB8AC3E}">
        <p14:creationId xmlns:p14="http://schemas.microsoft.com/office/powerpoint/2010/main" val="35452658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“Schedule A” refers to a</a:t>
            </a:r>
            <a:r>
              <a:rPr lang="en-US" baseline="0" dirty="0" smtClean="0"/>
              <a:t> specific section in Federal regulation that authorizes the use of this program.</a:t>
            </a:r>
            <a:endParaRPr lang="en-US" dirty="0" smtClean="0"/>
          </a:p>
          <a:p>
            <a:endParaRPr lang="en-US" i="1" dirty="0"/>
          </a:p>
        </p:txBody>
      </p:sp>
      <p:sp>
        <p:nvSpPr>
          <p:cNvPr id="4" name="Slide Number Placeholder 3"/>
          <p:cNvSpPr>
            <a:spLocks noGrp="1"/>
          </p:cNvSpPr>
          <p:nvPr>
            <p:ph type="sldNum" sz="quarter" idx="10"/>
          </p:nvPr>
        </p:nvSpPr>
        <p:spPr/>
        <p:txBody>
          <a:bodyPr/>
          <a:lstStyle/>
          <a:p>
            <a:fld id="{861E858E-FC7F-4A5E-A224-2E688F070283}" type="slidenum">
              <a:rPr lang="en-US" smtClean="0"/>
              <a:pPr/>
              <a:t>3</a:t>
            </a:fld>
            <a:endParaRPr lang="en-US"/>
          </a:p>
        </p:txBody>
      </p:sp>
    </p:spTree>
    <p:extLst>
      <p:ext uri="{BB962C8B-B14F-4D97-AF65-F5344CB8AC3E}">
        <p14:creationId xmlns:p14="http://schemas.microsoft.com/office/powerpoint/2010/main" val="36523361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61E858E-FC7F-4A5E-A224-2E688F070283}" type="slidenum">
              <a:rPr lang="en-US" smtClean="0"/>
              <a:pPr/>
              <a:t>4</a:t>
            </a:fld>
            <a:endParaRPr lang="en-US"/>
          </a:p>
        </p:txBody>
      </p:sp>
    </p:spTree>
    <p:extLst>
      <p:ext uri="{BB962C8B-B14F-4D97-AF65-F5344CB8AC3E}">
        <p14:creationId xmlns:p14="http://schemas.microsoft.com/office/powerpoint/2010/main" val="381180701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smtClean="0"/>
              <a:t>NOTES:</a:t>
            </a:r>
          </a:p>
          <a:p>
            <a:pPr marL="171450" indent="-171450">
              <a:buFont typeface="Arial" panose="020B0604020202020204" pitchFamily="34" charset="0"/>
              <a:buChar char="•"/>
            </a:pPr>
            <a:r>
              <a:rPr lang="en-US" sz="1200" kern="1200" dirty="0" smtClean="0">
                <a:solidFill>
                  <a:schemeClr val="tx1"/>
                </a:solidFill>
                <a:effectLst/>
                <a:latin typeface="+mn-lt"/>
                <a:ea typeface="+mn-ea"/>
                <a:cs typeface="+mn-cs"/>
              </a:rPr>
              <a:t>The letter need not disclose the specific disability that makes them eligible for appointment. The letter must, however, clearly state that the applicant is qualified for appointment under this authority</a:t>
            </a:r>
            <a:endParaRPr lang="en-US" dirty="0"/>
          </a:p>
        </p:txBody>
      </p:sp>
      <p:sp>
        <p:nvSpPr>
          <p:cNvPr id="4" name="Slide Number Placeholder 3"/>
          <p:cNvSpPr>
            <a:spLocks noGrp="1"/>
          </p:cNvSpPr>
          <p:nvPr>
            <p:ph type="sldNum" sz="quarter" idx="10"/>
          </p:nvPr>
        </p:nvSpPr>
        <p:spPr/>
        <p:txBody>
          <a:bodyPr/>
          <a:lstStyle/>
          <a:p>
            <a:fld id="{861E858E-FC7F-4A5E-A224-2E688F070283}" type="slidenum">
              <a:rPr lang="en-US" smtClean="0"/>
              <a:pPr/>
              <a:t>5</a:t>
            </a:fld>
            <a:endParaRPr lang="en-US"/>
          </a:p>
        </p:txBody>
      </p:sp>
    </p:spTree>
    <p:extLst>
      <p:ext uri="{BB962C8B-B14F-4D97-AF65-F5344CB8AC3E}">
        <p14:creationId xmlns:p14="http://schemas.microsoft.com/office/powerpoint/2010/main" val="136872313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61E858E-FC7F-4A5E-A224-2E688F070283}" type="slidenum">
              <a:rPr lang="en-US" smtClean="0"/>
              <a:pPr/>
              <a:t>6</a:t>
            </a:fld>
            <a:endParaRPr lang="en-US"/>
          </a:p>
        </p:txBody>
      </p:sp>
    </p:spTree>
    <p:extLst>
      <p:ext uri="{BB962C8B-B14F-4D97-AF65-F5344CB8AC3E}">
        <p14:creationId xmlns:p14="http://schemas.microsoft.com/office/powerpoint/2010/main" val="136872313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61E858E-FC7F-4A5E-A224-2E688F070283}" type="slidenum">
              <a:rPr lang="en-US" smtClean="0"/>
              <a:pPr/>
              <a:t>9</a:t>
            </a:fld>
            <a:endParaRPr lang="en-US"/>
          </a:p>
        </p:txBody>
      </p:sp>
    </p:spTree>
    <p:extLst>
      <p:ext uri="{BB962C8B-B14F-4D97-AF65-F5344CB8AC3E}">
        <p14:creationId xmlns:p14="http://schemas.microsoft.com/office/powerpoint/2010/main" val="43933763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smtClean="0"/>
              <a:t>NOTE:</a:t>
            </a:r>
            <a:r>
              <a:rPr lang="en-US" i="0" dirty="0" smtClean="0"/>
              <a:t> </a:t>
            </a:r>
            <a:r>
              <a:rPr lang="en-US" dirty="0" smtClean="0">
                <a:effectLst/>
              </a:rPr>
              <a:t>USAJOBS allows you to search for openings in a particular agency, career field, city or all three using the advanced search</a:t>
            </a:r>
            <a:r>
              <a:rPr lang="en-US" baseline="0" dirty="0" smtClean="0">
                <a:effectLst/>
              </a:rPr>
              <a:t> function.</a:t>
            </a:r>
          </a:p>
          <a:p>
            <a:r>
              <a:rPr lang="en-US" dirty="0" smtClean="0">
                <a:effectLst/>
              </a:rPr>
              <a:t>USAJOBS allows you to save your job searches in the system once you create an account. You can also receive e-mail updates when new job announcements are posted which meet specific criteria saved on a USAJOBS account. </a:t>
            </a:r>
          </a:p>
          <a:p>
            <a:endParaRPr lang="en-US" dirty="0" smtClean="0">
              <a:effectLst/>
            </a:endParaRPr>
          </a:p>
          <a:p>
            <a:endParaRPr lang="en-US" i="1" dirty="0"/>
          </a:p>
        </p:txBody>
      </p:sp>
      <p:sp>
        <p:nvSpPr>
          <p:cNvPr id="4" name="Slide Number Placeholder 3"/>
          <p:cNvSpPr>
            <a:spLocks noGrp="1"/>
          </p:cNvSpPr>
          <p:nvPr>
            <p:ph type="sldNum" sz="quarter" idx="10"/>
          </p:nvPr>
        </p:nvSpPr>
        <p:spPr/>
        <p:txBody>
          <a:bodyPr/>
          <a:lstStyle/>
          <a:p>
            <a:fld id="{861E858E-FC7F-4A5E-A224-2E688F070283}" type="slidenum">
              <a:rPr lang="en-US" smtClean="0"/>
              <a:pPr/>
              <a:t>10</a:t>
            </a:fld>
            <a:endParaRPr lang="en-US"/>
          </a:p>
        </p:txBody>
      </p:sp>
    </p:spTree>
    <p:extLst>
      <p:ext uri="{BB962C8B-B14F-4D97-AF65-F5344CB8AC3E}">
        <p14:creationId xmlns:p14="http://schemas.microsoft.com/office/powerpoint/2010/main" val="167433443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effectLst/>
            </a:endParaRPr>
          </a:p>
          <a:p>
            <a:endParaRPr lang="en-US" i="1" dirty="0"/>
          </a:p>
        </p:txBody>
      </p:sp>
      <p:sp>
        <p:nvSpPr>
          <p:cNvPr id="4" name="Slide Number Placeholder 3"/>
          <p:cNvSpPr>
            <a:spLocks noGrp="1"/>
          </p:cNvSpPr>
          <p:nvPr>
            <p:ph type="sldNum" sz="quarter" idx="10"/>
          </p:nvPr>
        </p:nvSpPr>
        <p:spPr/>
        <p:txBody>
          <a:bodyPr/>
          <a:lstStyle/>
          <a:p>
            <a:fld id="{861E858E-FC7F-4A5E-A224-2E688F070283}" type="slidenum">
              <a:rPr lang="en-US" smtClean="0"/>
              <a:pPr/>
              <a:t>11</a:t>
            </a:fld>
            <a:endParaRPr lang="en-US"/>
          </a:p>
        </p:txBody>
      </p:sp>
    </p:spTree>
    <p:extLst>
      <p:ext uri="{BB962C8B-B14F-4D97-AF65-F5344CB8AC3E}">
        <p14:creationId xmlns:p14="http://schemas.microsoft.com/office/powerpoint/2010/main" val="16743344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9A130CC6-AF16-4E75-B386-B0184CCD31FF}" type="slidenum">
              <a:rPr lang="en-US" smtClean="0"/>
              <a:pPr/>
              <a:t>‹#›</a:t>
            </a:fld>
            <a:endParaRPr lang="en-US"/>
          </a:p>
        </p:txBody>
      </p:sp>
      <p:sp>
        <p:nvSpPr>
          <p:cNvPr id="7" name="Title 1"/>
          <p:cNvSpPr>
            <a:spLocks noGrp="1"/>
          </p:cNvSpPr>
          <p:nvPr>
            <p:ph type="ctrTitle"/>
          </p:nvPr>
        </p:nvSpPr>
        <p:spPr>
          <a:xfrm>
            <a:off x="685800" y="1752600"/>
            <a:ext cx="7772400" cy="2362199"/>
          </a:xfrm>
          <a:prstGeom prst="rect">
            <a:avLst/>
          </a:prstGeom>
        </p:spPr>
        <p:txBody>
          <a:bodyPr/>
          <a:lstStyle>
            <a:lvl1pPr>
              <a:defRPr sz="3600" b="1">
                <a:solidFill>
                  <a:srgbClr val="073759"/>
                </a:solidFill>
              </a:defRPr>
            </a:lvl1pPr>
          </a:lstStyle>
          <a:p>
            <a:r>
              <a:rPr lang="en-US" dirty="0" smtClean="0"/>
              <a:t>Click to edit Master title style</a:t>
            </a:r>
            <a:endParaRPr lang="en-US" dirty="0"/>
          </a:p>
        </p:txBody>
      </p:sp>
      <p:sp>
        <p:nvSpPr>
          <p:cNvPr id="6" name="Text Placeholder 5"/>
          <p:cNvSpPr>
            <a:spLocks noGrp="1"/>
          </p:cNvSpPr>
          <p:nvPr>
            <p:ph type="body" sz="quarter" idx="13" hasCustomPrompt="1"/>
          </p:nvPr>
        </p:nvSpPr>
        <p:spPr>
          <a:xfrm>
            <a:off x="0" y="6629400"/>
            <a:ext cx="914400" cy="228600"/>
          </a:xfrm>
          <a:prstGeom prst="rect">
            <a:avLst/>
          </a:prstGeom>
        </p:spPr>
        <p:txBody>
          <a:bodyPr wrap="none" lIns="91440" rIns="45720" anchor="ctr" anchorCtr="0"/>
          <a:lstStyle>
            <a:lvl1pPr marL="0" algn="l" defTabSz="914400" rtl="0" eaLnBrk="1" latinLnBrk="0" hangingPunct="1">
              <a:buFontTx/>
              <a:buNone/>
              <a:defRPr lang="en-US" sz="1200" kern="1200" dirty="0" smtClean="0">
                <a:solidFill>
                  <a:schemeClr val="bg1">
                    <a:lumMod val="95000"/>
                  </a:schemeClr>
                </a:solidFill>
                <a:latin typeface="+mn-lt"/>
                <a:ea typeface="+mn-ea"/>
                <a:cs typeface="+mn-cs"/>
              </a:defRPr>
            </a:lvl1pPr>
          </a:lstStyle>
          <a:p>
            <a:pPr lvl="0"/>
            <a:r>
              <a:rPr lang="en-US" dirty="0" smtClean="0"/>
              <a:t>1/13/2015</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24000"/>
            <a:ext cx="7772400" cy="1905000"/>
          </a:xfrm>
          <a:prstGeom prst="rect">
            <a:avLst/>
          </a:prstGeom>
        </p:spPr>
        <p:txBody>
          <a:bodyPr/>
          <a:lstStyle>
            <a:lvl1pPr>
              <a:defRPr sz="3600" b="1">
                <a:solidFill>
                  <a:srgbClr val="073759"/>
                </a:solidFill>
              </a:defRPr>
            </a:lvl1pPr>
          </a:lstStyle>
          <a:p>
            <a:r>
              <a:rPr lang="en-US" dirty="0" smtClean="0"/>
              <a:t>Click to edit Master title style</a:t>
            </a:r>
            <a:endParaRPr lang="en-US" dirty="0"/>
          </a:p>
        </p:txBody>
      </p:sp>
      <p:sp>
        <p:nvSpPr>
          <p:cNvPr id="4" name="Date Placeholder 3"/>
          <p:cNvSpPr>
            <a:spLocks noGrp="1"/>
          </p:cNvSpPr>
          <p:nvPr>
            <p:ph type="dt" sz="half" idx="10"/>
          </p:nvPr>
        </p:nvSpPr>
        <p:spPr>
          <a:xfrm>
            <a:off x="0" y="6629400"/>
            <a:ext cx="1219200" cy="228600"/>
          </a:xfrm>
        </p:spPr>
        <p:txBody>
          <a:bodyPr/>
          <a:lstStyle/>
          <a:p>
            <a:fld id="{18CC5F56-1721-4C3A-91B6-9E6FF587119A}" type="datetime1">
              <a:rPr lang="en-US" smtClean="0"/>
              <a:pPr/>
              <a:t>11/16/2017</a:t>
            </a:fld>
            <a:endParaRPr lang="en-US" dirty="0"/>
          </a:p>
        </p:txBody>
      </p:sp>
      <p:sp>
        <p:nvSpPr>
          <p:cNvPr id="6" name="Slide Number Placeholder 5"/>
          <p:cNvSpPr>
            <a:spLocks noGrp="1"/>
          </p:cNvSpPr>
          <p:nvPr>
            <p:ph type="sldNum" sz="quarter" idx="12"/>
          </p:nvPr>
        </p:nvSpPr>
        <p:spPr/>
        <p:txBody>
          <a:bodyPr/>
          <a:lstStyle/>
          <a:p>
            <a:fld id="{9A130CC6-AF16-4E75-B386-B0184CCD31FF}" type="slidenum">
              <a:rPr lang="en-US" smtClean="0"/>
              <a:pPr/>
              <a:t>‹#›</a:t>
            </a:fld>
            <a:endParaRPr lang="en-US"/>
          </a:p>
        </p:txBody>
      </p:sp>
      <p:sp>
        <p:nvSpPr>
          <p:cNvPr id="7" name="Subtitle 2"/>
          <p:cNvSpPr>
            <a:spLocks noGrp="1"/>
          </p:cNvSpPr>
          <p:nvPr>
            <p:ph type="subTitle" idx="1"/>
          </p:nvPr>
        </p:nvSpPr>
        <p:spPr>
          <a:xfrm>
            <a:off x="1371600" y="3429000"/>
            <a:ext cx="6400800" cy="762000"/>
          </a:xfrm>
          <a:prstGeom prst="rect">
            <a:avLst/>
          </a:prstGeom>
        </p:spPr>
        <p:txBody>
          <a:bodyPr/>
          <a:lstStyle>
            <a:lvl1pPr marL="0" indent="0" algn="ctr">
              <a:buNone/>
              <a:defRPr sz="28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7" name="Title 1"/>
          <p:cNvSpPr>
            <a:spLocks noGrp="1"/>
          </p:cNvSpPr>
          <p:nvPr>
            <p:ph type="ctrTitle" hasCustomPrompt="1"/>
          </p:nvPr>
        </p:nvSpPr>
        <p:spPr>
          <a:xfrm>
            <a:off x="0" y="566928"/>
            <a:ext cx="9144000" cy="1033272"/>
          </a:xfrm>
          <a:prstGeom prst="rect">
            <a:avLst/>
          </a:prstGeom>
          <a:solidFill>
            <a:schemeClr val="tx1">
              <a:alpha val="15000"/>
            </a:schemeClr>
          </a:solidFill>
        </p:spPr>
        <p:txBody>
          <a:bodyPr lIns="630936" tIns="27432" rIns="630936" bIns="0" anchor="b" anchorCtr="0"/>
          <a:lstStyle>
            <a:lvl1pPr>
              <a:lnSpc>
                <a:spcPts val="3600"/>
              </a:lnSpc>
              <a:defRPr sz="3600" b="1">
                <a:solidFill>
                  <a:srgbClr val="073759"/>
                </a:solidFill>
              </a:defRPr>
            </a:lvl1pPr>
          </a:lstStyle>
          <a:p>
            <a:r>
              <a:rPr lang="en-US" dirty="0" smtClean="0"/>
              <a:t>Title of Content Slide</a:t>
            </a:r>
            <a:endParaRPr lang="en-US" dirty="0"/>
          </a:p>
        </p:txBody>
      </p:sp>
      <p:sp>
        <p:nvSpPr>
          <p:cNvPr id="3" name="Date Placeholder 3"/>
          <p:cNvSpPr>
            <a:spLocks noGrp="1"/>
          </p:cNvSpPr>
          <p:nvPr>
            <p:ph type="dt" sz="half" idx="2"/>
          </p:nvPr>
        </p:nvSpPr>
        <p:spPr>
          <a:xfrm>
            <a:off x="0" y="6629400"/>
            <a:ext cx="1219200" cy="228600"/>
          </a:xfrm>
          <a:prstGeom prst="rect">
            <a:avLst/>
          </a:prstGeom>
        </p:spPr>
        <p:txBody>
          <a:bodyPr vert="horz" lIns="91440" tIns="45720" rIns="91440" bIns="45720" rtlCol="0" anchor="ctr"/>
          <a:lstStyle>
            <a:lvl1pPr algn="l">
              <a:defRPr sz="1200">
                <a:solidFill>
                  <a:schemeClr val="bg1">
                    <a:lumMod val="95000"/>
                  </a:schemeClr>
                </a:solidFill>
              </a:defRPr>
            </a:lvl1pPr>
          </a:lstStyle>
          <a:p>
            <a:fld id="{0D538448-5F61-4F0C-9E44-17ED6D091BA2}" type="datetime1">
              <a:rPr lang="en-US" smtClean="0"/>
              <a:pPr/>
              <a:t>11/16/2017</a:t>
            </a:fld>
            <a:endParaRPr lang="en-US" dirty="0"/>
          </a:p>
        </p:txBody>
      </p:sp>
      <p:sp>
        <p:nvSpPr>
          <p:cNvPr id="4" name="Slide Number Placeholder 5"/>
          <p:cNvSpPr>
            <a:spLocks noGrp="1"/>
          </p:cNvSpPr>
          <p:nvPr>
            <p:ph type="sldNum" sz="quarter" idx="4"/>
          </p:nvPr>
        </p:nvSpPr>
        <p:spPr>
          <a:xfrm>
            <a:off x="8229600" y="6629400"/>
            <a:ext cx="914400" cy="228600"/>
          </a:xfrm>
          <a:prstGeom prst="rect">
            <a:avLst/>
          </a:prstGeom>
        </p:spPr>
        <p:txBody>
          <a:bodyPr vert="horz" lIns="91440" tIns="45720" rIns="91440" bIns="45720" rtlCol="0" anchor="ctr"/>
          <a:lstStyle>
            <a:lvl1pPr algn="r">
              <a:defRPr sz="1200">
                <a:solidFill>
                  <a:schemeClr val="bg1">
                    <a:lumMod val="95000"/>
                  </a:schemeClr>
                </a:solidFill>
              </a:defRPr>
            </a:lvl1pPr>
          </a:lstStyle>
          <a:p>
            <a:fld id="{9A130CC6-AF16-4E75-B386-B0184CCD31FF}"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7" name="Title 1"/>
          <p:cNvSpPr>
            <a:spLocks noGrp="1"/>
          </p:cNvSpPr>
          <p:nvPr>
            <p:ph type="ctrTitle" hasCustomPrompt="1"/>
          </p:nvPr>
        </p:nvSpPr>
        <p:spPr>
          <a:xfrm>
            <a:off x="0" y="566928"/>
            <a:ext cx="9144000" cy="1024128"/>
          </a:xfrm>
          <a:prstGeom prst="rect">
            <a:avLst/>
          </a:prstGeom>
          <a:solidFill>
            <a:schemeClr val="bg1">
              <a:lumMod val="85000"/>
            </a:schemeClr>
          </a:solidFill>
        </p:spPr>
        <p:txBody>
          <a:bodyPr lIns="630936" tIns="27432" rIns="630936" bIns="0" anchor="b" anchorCtr="0"/>
          <a:lstStyle>
            <a:lvl1pPr>
              <a:lnSpc>
                <a:spcPts val="3600"/>
              </a:lnSpc>
              <a:defRPr sz="3600" b="1">
                <a:solidFill>
                  <a:srgbClr val="073759"/>
                </a:solidFill>
              </a:defRPr>
            </a:lvl1pPr>
          </a:lstStyle>
          <a:p>
            <a:r>
              <a:rPr lang="en-US" dirty="0" smtClean="0"/>
              <a:t>Title of Content Slide,</a:t>
            </a:r>
            <a:br>
              <a:rPr lang="en-US" dirty="0" smtClean="0"/>
            </a:br>
            <a:r>
              <a:rPr lang="en-US" dirty="0" smtClean="0"/>
              <a:t>Two Lines OK if absolutely necessary </a:t>
            </a:r>
            <a:endParaRPr lang="en-US" dirty="0"/>
          </a:p>
        </p:txBody>
      </p:sp>
      <p:sp>
        <p:nvSpPr>
          <p:cNvPr id="3" name="Date Placeholder 3"/>
          <p:cNvSpPr>
            <a:spLocks noGrp="1"/>
          </p:cNvSpPr>
          <p:nvPr>
            <p:ph type="dt" sz="half" idx="2"/>
          </p:nvPr>
        </p:nvSpPr>
        <p:spPr>
          <a:xfrm>
            <a:off x="0" y="6629400"/>
            <a:ext cx="1143000" cy="228600"/>
          </a:xfrm>
          <a:prstGeom prst="rect">
            <a:avLst/>
          </a:prstGeom>
        </p:spPr>
        <p:txBody>
          <a:bodyPr vert="horz" lIns="91440" tIns="45720" rIns="91440" bIns="45720" rtlCol="0" anchor="ctr"/>
          <a:lstStyle>
            <a:lvl1pPr algn="l">
              <a:defRPr sz="1200">
                <a:solidFill>
                  <a:schemeClr val="bg1">
                    <a:lumMod val="95000"/>
                  </a:schemeClr>
                </a:solidFill>
              </a:defRPr>
            </a:lvl1pPr>
          </a:lstStyle>
          <a:p>
            <a:fld id="{C530FA84-3014-452E-90EC-655BA1AFD1F8}" type="datetime1">
              <a:rPr lang="en-US" smtClean="0"/>
              <a:pPr/>
              <a:t>11/16/2017</a:t>
            </a:fld>
            <a:endParaRPr lang="en-US" dirty="0"/>
          </a:p>
        </p:txBody>
      </p:sp>
      <p:sp>
        <p:nvSpPr>
          <p:cNvPr id="4" name="Slide Number Placeholder 5"/>
          <p:cNvSpPr>
            <a:spLocks noGrp="1"/>
          </p:cNvSpPr>
          <p:nvPr>
            <p:ph type="sldNum" sz="quarter" idx="4"/>
          </p:nvPr>
        </p:nvSpPr>
        <p:spPr>
          <a:xfrm>
            <a:off x="8229600" y="6629400"/>
            <a:ext cx="914400" cy="228600"/>
          </a:xfrm>
          <a:prstGeom prst="rect">
            <a:avLst/>
          </a:prstGeom>
        </p:spPr>
        <p:txBody>
          <a:bodyPr vert="horz" lIns="91440" tIns="45720" rIns="91440" bIns="45720" rtlCol="0" anchor="ctr"/>
          <a:lstStyle>
            <a:lvl1pPr algn="r">
              <a:defRPr sz="1200">
                <a:solidFill>
                  <a:schemeClr val="bg1">
                    <a:lumMod val="95000"/>
                  </a:schemeClr>
                </a:solidFill>
              </a:defRPr>
            </a:lvl1pPr>
          </a:lstStyle>
          <a:p>
            <a:fld id="{9A130CC6-AF16-4E75-B386-B0184CCD31FF}"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_Blank">
    <p:spTree>
      <p:nvGrpSpPr>
        <p:cNvPr id="1" name=""/>
        <p:cNvGrpSpPr/>
        <p:nvPr/>
      </p:nvGrpSpPr>
      <p:grpSpPr>
        <a:xfrm>
          <a:off x="0" y="0"/>
          <a:ext cx="0" cy="0"/>
          <a:chOff x="0" y="0"/>
          <a:chExt cx="0" cy="0"/>
        </a:xfrm>
      </p:grpSpPr>
      <p:sp>
        <p:nvSpPr>
          <p:cNvPr id="7" name="Title 1"/>
          <p:cNvSpPr>
            <a:spLocks noGrp="1"/>
          </p:cNvSpPr>
          <p:nvPr>
            <p:ph type="ctrTitle" hasCustomPrompt="1"/>
          </p:nvPr>
        </p:nvSpPr>
        <p:spPr>
          <a:xfrm>
            <a:off x="0" y="566928"/>
            <a:ext cx="9144000" cy="1024128"/>
          </a:xfrm>
          <a:prstGeom prst="rect">
            <a:avLst/>
          </a:prstGeom>
          <a:solidFill>
            <a:schemeClr val="bg1">
              <a:lumMod val="85000"/>
            </a:schemeClr>
          </a:solidFill>
        </p:spPr>
        <p:txBody>
          <a:bodyPr lIns="630936" tIns="27432" rIns="630936" bIns="0" anchor="b" anchorCtr="0"/>
          <a:lstStyle>
            <a:lvl1pPr>
              <a:lnSpc>
                <a:spcPts val="3600"/>
              </a:lnSpc>
              <a:defRPr sz="3600" b="1">
                <a:solidFill>
                  <a:srgbClr val="073759"/>
                </a:solidFill>
              </a:defRPr>
            </a:lvl1pPr>
          </a:lstStyle>
          <a:p>
            <a:r>
              <a:rPr lang="en-US" dirty="0" smtClean="0"/>
              <a:t>Title of Content Slide</a:t>
            </a:r>
            <a:endParaRPr lang="en-US" dirty="0"/>
          </a:p>
        </p:txBody>
      </p:sp>
      <p:sp>
        <p:nvSpPr>
          <p:cNvPr id="6" name="Content Placeholder 5"/>
          <p:cNvSpPr>
            <a:spLocks noGrp="1"/>
          </p:cNvSpPr>
          <p:nvPr>
            <p:ph sz="quarter" idx="13"/>
          </p:nvPr>
        </p:nvSpPr>
        <p:spPr>
          <a:xfrm>
            <a:off x="609600" y="2057400"/>
            <a:ext cx="8077200" cy="4114800"/>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0" y="6629400"/>
            <a:ext cx="1143000" cy="228600"/>
          </a:xfrm>
          <a:prstGeom prst="rect">
            <a:avLst/>
          </a:prstGeom>
        </p:spPr>
        <p:txBody>
          <a:bodyPr vert="horz" lIns="91440" tIns="45720" rIns="91440" bIns="45720" rtlCol="0" anchor="ctr"/>
          <a:lstStyle>
            <a:lvl1pPr algn="l">
              <a:defRPr sz="1200">
                <a:solidFill>
                  <a:schemeClr val="bg1">
                    <a:lumMod val="95000"/>
                  </a:schemeClr>
                </a:solidFill>
              </a:defRPr>
            </a:lvl1pPr>
          </a:lstStyle>
          <a:p>
            <a:fld id="{42D41BD8-F932-40AA-8DAC-647898DB09A3}" type="datetime1">
              <a:rPr lang="en-US" smtClean="0"/>
              <a:pPr/>
              <a:t>11/16/2017</a:t>
            </a:fld>
            <a:endParaRPr lang="en-US" dirty="0"/>
          </a:p>
        </p:txBody>
      </p:sp>
      <p:sp>
        <p:nvSpPr>
          <p:cNvPr id="5" name="Slide Number Placeholder 5"/>
          <p:cNvSpPr>
            <a:spLocks noGrp="1"/>
          </p:cNvSpPr>
          <p:nvPr>
            <p:ph type="sldNum" sz="quarter" idx="4"/>
          </p:nvPr>
        </p:nvSpPr>
        <p:spPr>
          <a:xfrm>
            <a:off x="8229600" y="6629400"/>
            <a:ext cx="914400" cy="228600"/>
          </a:xfrm>
          <a:prstGeom prst="rect">
            <a:avLst/>
          </a:prstGeom>
        </p:spPr>
        <p:txBody>
          <a:bodyPr vert="horz" lIns="91440" tIns="45720" rIns="91440" bIns="45720" rtlCol="0" anchor="ctr"/>
          <a:lstStyle>
            <a:lvl1pPr algn="r">
              <a:defRPr sz="1200">
                <a:solidFill>
                  <a:schemeClr val="bg1">
                    <a:lumMod val="95000"/>
                  </a:schemeClr>
                </a:solidFill>
              </a:defRPr>
            </a:lvl1pPr>
          </a:lstStyle>
          <a:p>
            <a:fld id="{9A130CC6-AF16-4E75-B386-B0184CCD31FF}"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3_Blank">
    <p:spTree>
      <p:nvGrpSpPr>
        <p:cNvPr id="1" name=""/>
        <p:cNvGrpSpPr/>
        <p:nvPr/>
      </p:nvGrpSpPr>
      <p:grpSpPr>
        <a:xfrm>
          <a:off x="0" y="0"/>
          <a:ext cx="0" cy="0"/>
          <a:chOff x="0" y="0"/>
          <a:chExt cx="0" cy="0"/>
        </a:xfrm>
      </p:grpSpPr>
      <p:sp>
        <p:nvSpPr>
          <p:cNvPr id="7" name="Title 1"/>
          <p:cNvSpPr>
            <a:spLocks noGrp="1"/>
          </p:cNvSpPr>
          <p:nvPr>
            <p:ph type="ctrTitle" hasCustomPrompt="1"/>
          </p:nvPr>
        </p:nvSpPr>
        <p:spPr>
          <a:xfrm>
            <a:off x="0" y="566928"/>
            <a:ext cx="9144000" cy="1024128"/>
          </a:xfrm>
          <a:prstGeom prst="rect">
            <a:avLst/>
          </a:prstGeom>
          <a:solidFill>
            <a:schemeClr val="bg1">
              <a:lumMod val="85000"/>
            </a:schemeClr>
          </a:solidFill>
        </p:spPr>
        <p:txBody>
          <a:bodyPr lIns="630936" tIns="27432" rIns="630936" bIns="0" anchor="b" anchorCtr="0"/>
          <a:lstStyle>
            <a:lvl1pPr>
              <a:lnSpc>
                <a:spcPts val="3600"/>
              </a:lnSpc>
              <a:defRPr sz="3600" b="1">
                <a:solidFill>
                  <a:srgbClr val="073759"/>
                </a:solidFill>
              </a:defRPr>
            </a:lvl1pPr>
          </a:lstStyle>
          <a:p>
            <a:r>
              <a:rPr lang="en-US" dirty="0" smtClean="0"/>
              <a:t>Title of Content Slide</a:t>
            </a:r>
            <a:endParaRPr lang="en-US" dirty="0"/>
          </a:p>
        </p:txBody>
      </p:sp>
      <p:sp>
        <p:nvSpPr>
          <p:cNvPr id="9" name="Picture Placeholder 8"/>
          <p:cNvSpPr>
            <a:spLocks noGrp="1"/>
          </p:cNvSpPr>
          <p:nvPr>
            <p:ph type="pic" sz="quarter" idx="13"/>
          </p:nvPr>
        </p:nvSpPr>
        <p:spPr>
          <a:xfrm>
            <a:off x="228600" y="2057400"/>
            <a:ext cx="8686800" cy="4267200"/>
          </a:xfrm>
          <a:prstGeom prst="rect">
            <a:avLst/>
          </a:prstGeom>
        </p:spPr>
        <p:txBody>
          <a:bodyPr/>
          <a:lstStyle/>
          <a:p>
            <a:endParaRPr lang="en-US"/>
          </a:p>
        </p:txBody>
      </p:sp>
      <p:sp>
        <p:nvSpPr>
          <p:cNvPr id="4" name="Date Placeholder 3"/>
          <p:cNvSpPr>
            <a:spLocks noGrp="1"/>
          </p:cNvSpPr>
          <p:nvPr>
            <p:ph type="dt" sz="half" idx="2"/>
          </p:nvPr>
        </p:nvSpPr>
        <p:spPr>
          <a:xfrm>
            <a:off x="0" y="6629400"/>
            <a:ext cx="1219200" cy="228600"/>
          </a:xfrm>
          <a:prstGeom prst="rect">
            <a:avLst/>
          </a:prstGeom>
        </p:spPr>
        <p:txBody>
          <a:bodyPr vert="horz" lIns="91440" tIns="45720" rIns="91440" bIns="45720" rtlCol="0" anchor="ctr"/>
          <a:lstStyle>
            <a:lvl1pPr algn="l">
              <a:defRPr sz="1200">
                <a:solidFill>
                  <a:schemeClr val="bg1">
                    <a:lumMod val="95000"/>
                  </a:schemeClr>
                </a:solidFill>
              </a:defRPr>
            </a:lvl1pPr>
          </a:lstStyle>
          <a:p>
            <a:fld id="{57D641EF-B916-441E-B967-F1C0ECBE98A6}" type="datetime1">
              <a:rPr lang="en-US" smtClean="0"/>
              <a:pPr/>
              <a:t>11/16/2017</a:t>
            </a:fld>
            <a:endParaRPr lang="en-US" dirty="0"/>
          </a:p>
        </p:txBody>
      </p:sp>
      <p:sp>
        <p:nvSpPr>
          <p:cNvPr id="5" name="Slide Number Placeholder 5"/>
          <p:cNvSpPr>
            <a:spLocks noGrp="1"/>
          </p:cNvSpPr>
          <p:nvPr>
            <p:ph type="sldNum" sz="quarter" idx="4"/>
          </p:nvPr>
        </p:nvSpPr>
        <p:spPr>
          <a:xfrm>
            <a:off x="8229600" y="6629400"/>
            <a:ext cx="914400" cy="228600"/>
          </a:xfrm>
          <a:prstGeom prst="rect">
            <a:avLst/>
          </a:prstGeom>
        </p:spPr>
        <p:txBody>
          <a:bodyPr vert="horz" lIns="91440" tIns="45720" rIns="91440" bIns="45720" rtlCol="0" anchor="ctr"/>
          <a:lstStyle>
            <a:lvl1pPr algn="r">
              <a:defRPr sz="1200">
                <a:solidFill>
                  <a:schemeClr val="bg1">
                    <a:lumMod val="95000"/>
                  </a:schemeClr>
                </a:solidFill>
              </a:defRPr>
            </a:lvl1pPr>
          </a:lstStyle>
          <a:p>
            <a:fld id="{9A130CC6-AF16-4E75-B386-B0184CCD31FF}"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5.xml"/><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image" Target="../media/image2.png"/><Relationship Id="rId5" Type="http://schemas.openxmlformats.org/officeDocument/2006/relationships/theme" Target="../theme/theme2.xml"/><Relationship Id="rId4"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4" cstate="print">
            <a:lum/>
          </a:blip>
          <a:srcRect/>
          <a:stretch>
            <a:fillRect/>
          </a:stretch>
        </a:blipFill>
        <a:effectLst/>
      </p:bgPr>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0" y="6629400"/>
            <a:ext cx="1143000" cy="228600"/>
          </a:xfrm>
          <a:prstGeom prst="rect">
            <a:avLst/>
          </a:prstGeom>
        </p:spPr>
        <p:txBody>
          <a:bodyPr vert="horz" lIns="91440" tIns="45720" rIns="91440" bIns="45720" rtlCol="0" anchor="ctr"/>
          <a:lstStyle>
            <a:lvl1pPr algn="l">
              <a:defRPr sz="1200">
                <a:solidFill>
                  <a:schemeClr val="bg1">
                    <a:lumMod val="95000"/>
                  </a:schemeClr>
                </a:solidFill>
              </a:defRPr>
            </a:lvl1pPr>
          </a:lstStyle>
          <a:p>
            <a:fld id="{9621E8F2-3C63-4A39-B107-2897FF13791E}" type="datetime1">
              <a:rPr lang="en-US" smtClean="0"/>
              <a:pPr/>
              <a:t>11/16/2017</a:t>
            </a:fld>
            <a:endParaRPr lang="en-US" dirty="0"/>
          </a:p>
        </p:txBody>
      </p:sp>
      <p:sp>
        <p:nvSpPr>
          <p:cNvPr id="6" name="Slide Number Placeholder 5"/>
          <p:cNvSpPr>
            <a:spLocks noGrp="1"/>
          </p:cNvSpPr>
          <p:nvPr>
            <p:ph type="sldNum" sz="quarter" idx="4"/>
          </p:nvPr>
        </p:nvSpPr>
        <p:spPr>
          <a:xfrm>
            <a:off x="8229600" y="6629400"/>
            <a:ext cx="914400" cy="228600"/>
          </a:xfrm>
          <a:prstGeom prst="rect">
            <a:avLst/>
          </a:prstGeom>
        </p:spPr>
        <p:txBody>
          <a:bodyPr vert="horz" lIns="91440" tIns="45720" rIns="91440" bIns="45720" rtlCol="0" anchor="ctr"/>
          <a:lstStyle>
            <a:lvl1pPr algn="r">
              <a:defRPr sz="1200">
                <a:solidFill>
                  <a:schemeClr val="bg1">
                    <a:lumMod val="95000"/>
                  </a:schemeClr>
                </a:solidFill>
              </a:defRPr>
            </a:lvl1pPr>
          </a:lstStyle>
          <a:p>
            <a:fld id="{9A130CC6-AF16-4E75-B386-B0184CCD31FF}"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60" r:id="rId1"/>
    <p:sldLayoutId id="2147483661" r:id="rId2"/>
  </p:sldLayoutIdLst>
  <p:hf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6" cstate="print">
            <a:lum/>
          </a:blip>
          <a:srcRect/>
          <a:stretch>
            <a:fillRect/>
          </a:stretch>
        </a:blipFill>
        <a:effectLst/>
      </p:bgPr>
    </p:bg>
    <p:spTree>
      <p:nvGrpSpPr>
        <p:cNvPr id="1" name=""/>
        <p:cNvGrpSpPr/>
        <p:nvPr/>
      </p:nvGrpSpPr>
      <p:grpSpPr>
        <a:xfrm>
          <a:off x="0" y="0"/>
          <a:ext cx="0" cy="0"/>
          <a:chOff x="0" y="0"/>
          <a:chExt cx="0" cy="0"/>
        </a:xfrm>
      </p:grpSpPr>
      <p:sp>
        <p:nvSpPr>
          <p:cNvPr id="5" name="Date Placeholder 3"/>
          <p:cNvSpPr>
            <a:spLocks noGrp="1"/>
          </p:cNvSpPr>
          <p:nvPr>
            <p:ph type="dt" sz="half" idx="2"/>
          </p:nvPr>
        </p:nvSpPr>
        <p:spPr>
          <a:xfrm>
            <a:off x="0" y="6629400"/>
            <a:ext cx="1143000" cy="228600"/>
          </a:xfrm>
          <a:prstGeom prst="rect">
            <a:avLst/>
          </a:prstGeom>
        </p:spPr>
        <p:txBody>
          <a:bodyPr vert="horz" lIns="91440" tIns="45720" rIns="91440" bIns="45720" rtlCol="0" anchor="ctr"/>
          <a:lstStyle>
            <a:lvl1pPr algn="l">
              <a:defRPr sz="1200">
                <a:solidFill>
                  <a:schemeClr val="bg1">
                    <a:lumMod val="95000"/>
                  </a:schemeClr>
                </a:solidFill>
              </a:defRPr>
            </a:lvl1pPr>
          </a:lstStyle>
          <a:p>
            <a:fld id="{41ACDED9-1676-4F27-AFD1-3AD00443DDFF}" type="datetime1">
              <a:rPr lang="en-US" smtClean="0"/>
              <a:pPr/>
              <a:t>11/16/2017</a:t>
            </a:fld>
            <a:endParaRPr lang="en-US" dirty="0"/>
          </a:p>
        </p:txBody>
      </p:sp>
      <p:sp>
        <p:nvSpPr>
          <p:cNvPr id="7" name="Slide Number Placeholder 5"/>
          <p:cNvSpPr>
            <a:spLocks noGrp="1"/>
          </p:cNvSpPr>
          <p:nvPr>
            <p:ph type="sldNum" sz="quarter" idx="4"/>
          </p:nvPr>
        </p:nvSpPr>
        <p:spPr>
          <a:xfrm>
            <a:off x="8229600" y="6629400"/>
            <a:ext cx="914400" cy="228600"/>
          </a:xfrm>
          <a:prstGeom prst="rect">
            <a:avLst/>
          </a:prstGeom>
        </p:spPr>
        <p:txBody>
          <a:bodyPr vert="horz" lIns="91440" tIns="45720" rIns="91440" bIns="45720" rtlCol="0" anchor="ctr"/>
          <a:lstStyle>
            <a:lvl1pPr algn="r">
              <a:defRPr sz="1200">
                <a:solidFill>
                  <a:schemeClr val="bg1">
                    <a:lumMod val="95000"/>
                  </a:schemeClr>
                </a:solidFill>
              </a:defRPr>
            </a:lvl1pPr>
          </a:lstStyle>
          <a:p>
            <a:fld id="{9A130CC6-AF16-4E75-B386-B0184CCD31FF}"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63" r:id="rId1"/>
    <p:sldLayoutId id="2147483665" r:id="rId2"/>
    <p:sldLayoutId id="2147483666" r:id="rId3"/>
    <p:sldLayoutId id="2147483667" r:id="rId4"/>
  </p:sldLayoutIdLst>
  <p:hf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hyperlink" Target="http://www.usajobs.gov/" TargetMode="External"/><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hyperlink" Target="http://www.opm.gov/" TargetMode="External"/><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3" Type="http://schemas.openxmlformats.org/officeDocument/2006/relationships/comments" Target="../comments/comment2.xml"/><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3" Type="http://schemas.openxmlformats.org/officeDocument/2006/relationships/hyperlink" Target="https://wrp.gov/" TargetMode="External"/><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3" Type="http://schemas.openxmlformats.org/officeDocument/2006/relationships/hyperlink" Target="https://help.usajobs.gov/index.php/Individuals_with_Disabilities" TargetMode="External"/><Relationship Id="rId7" Type="http://schemas.openxmlformats.org/officeDocument/2006/relationships/hyperlink" Target="https://hru.gov/Studio_Recruitment/HT_Hiring_Toolkit.aspx" TargetMode="External"/><Relationship Id="rId2" Type="http://schemas.openxmlformats.org/officeDocument/2006/relationships/notesSlide" Target="../notesSlides/notesSlide20.xml"/><Relationship Id="rId1" Type="http://schemas.openxmlformats.org/officeDocument/2006/relationships/slideLayout" Target="../slideLayouts/slideLayout3.xml"/><Relationship Id="rId6" Type="http://schemas.openxmlformats.org/officeDocument/2006/relationships/hyperlink" Target="https://wrp.gov/" TargetMode="External"/><Relationship Id="rId5" Type="http://schemas.openxmlformats.org/officeDocument/2006/relationships/hyperlink" Target="https://www.opm.gov/policy-data-oversight/disability-employment/" TargetMode="External"/><Relationship Id="rId4" Type="http://schemas.openxmlformats.org/officeDocument/2006/relationships/hyperlink" Target="https://www.youtube.com/watch?v=gqRwI-6zCow"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mailto:DisabilityEmployment@opm.gov" TargetMode="External"/><Relationship Id="rId2" Type="http://schemas.openxmlformats.org/officeDocument/2006/relationships/hyperlink" Target="mailto:pathways@opm.gov" TargetMode="External"/><Relationship Id="rId1" Type="http://schemas.openxmlformats.org/officeDocument/2006/relationships/slideLayout" Target="../slideLayouts/slideLayout3.xml"/><Relationship Id="rId5" Type="http://schemas.openxmlformats.org/officeDocument/2006/relationships/image" Target="../media/image8.jpeg"/><Relationship Id="rId4" Type="http://schemas.openxmlformats.org/officeDocument/2006/relationships/image" Target="../media/image7.jpe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hyperlink" Target="askjan.org" TargetMode="External"/><Relationship Id="rId2" Type="http://schemas.openxmlformats.org/officeDocument/2006/relationships/notesSlide" Target="../notesSlides/notesSlide6.xml"/><Relationship Id="rId1" Type="http://schemas.openxmlformats.org/officeDocument/2006/relationships/slideLayout" Target="../slideLayouts/slideLayout3.xml"/><Relationship Id="rId4" Type="http://schemas.openxmlformats.org/officeDocument/2006/relationships/hyperlink" Target="https://www.opm.gov/policy-data-oversight/disability-employment/getting-a-job/sampleschedaletters.pdf" TargetMode="Externa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4.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685800" y="2133600"/>
            <a:ext cx="7772400" cy="1905000"/>
          </a:xfrm>
        </p:spPr>
        <p:txBody>
          <a:bodyPr/>
          <a:lstStyle/>
          <a:p>
            <a:r>
              <a:rPr lang="en-US" sz="4400" dirty="0" smtClean="0"/>
              <a:t>Employment Opportunities for Students with Disabilities</a:t>
            </a:r>
            <a:endParaRPr lang="en-US" sz="4400" dirty="0"/>
          </a:p>
        </p:txBody>
      </p:sp>
      <p:sp>
        <p:nvSpPr>
          <p:cNvPr id="6" name="Subtitle 4"/>
          <p:cNvSpPr txBox="1">
            <a:spLocks/>
          </p:cNvSpPr>
          <p:nvPr/>
        </p:nvSpPr>
        <p:spPr>
          <a:xfrm>
            <a:off x="1371600" y="5041900"/>
            <a:ext cx="6400800" cy="762000"/>
          </a:xfrm>
          <a:prstGeom prst="rect">
            <a:avLst/>
          </a:prstGeom>
        </p:spPr>
        <p:txBody>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2800" b="0" i="0" u="none" strike="noStrike" kern="1200" cap="none" spc="0" normalizeH="0" baseline="0" noProof="0" dirty="0">
              <a:ln>
                <a:noFill/>
              </a:ln>
              <a:solidFill>
                <a:schemeClr val="tx1"/>
              </a:solidFill>
              <a:effectLst/>
              <a:uLnTx/>
              <a:uFillTx/>
              <a:latin typeface="+mn-lt"/>
              <a:ea typeface="+mn-ea"/>
              <a:cs typeface="+mn-cs"/>
            </a:endParaRPr>
          </a:p>
        </p:txBody>
      </p:sp>
      <p:sp>
        <p:nvSpPr>
          <p:cNvPr id="11" name="Date Placeholder 10"/>
          <p:cNvSpPr>
            <a:spLocks noGrp="1"/>
          </p:cNvSpPr>
          <p:nvPr>
            <p:ph type="dt" sz="half" idx="10"/>
          </p:nvPr>
        </p:nvSpPr>
        <p:spPr>
          <a:xfrm>
            <a:off x="0" y="6629400"/>
            <a:ext cx="1143000" cy="228600"/>
          </a:xfrm>
        </p:spPr>
        <p:txBody>
          <a:bodyPr/>
          <a:lstStyle/>
          <a:p>
            <a:fld id="{BC8F84D1-5584-4F9E-9C48-48B0502D7E94}" type="datetime1">
              <a:rPr lang="en-US" smtClean="0"/>
              <a:pPr/>
              <a:t>11/16/2017</a:t>
            </a:fld>
            <a:endParaRPr lang="en-US" dirty="0"/>
          </a:p>
        </p:txBody>
      </p:sp>
      <p:sp>
        <p:nvSpPr>
          <p:cNvPr id="12" name="Slide Number Placeholder 11"/>
          <p:cNvSpPr>
            <a:spLocks noGrp="1"/>
          </p:cNvSpPr>
          <p:nvPr>
            <p:ph type="sldNum" sz="quarter" idx="12"/>
          </p:nvPr>
        </p:nvSpPr>
        <p:spPr/>
        <p:txBody>
          <a:bodyPr/>
          <a:lstStyle/>
          <a:p>
            <a:fld id="{9A130CC6-AF16-4E75-B386-B0184CCD31FF}" type="slidenum">
              <a:rPr lang="en-US" smtClean="0"/>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2"/>
          </p:nvPr>
        </p:nvSpPr>
        <p:spPr/>
        <p:txBody>
          <a:bodyPr/>
          <a:lstStyle/>
          <a:p>
            <a:fld id="{C530FA84-3014-452E-90EC-655BA1AFD1F8}" type="datetime1">
              <a:rPr lang="en-US" smtClean="0"/>
              <a:pPr/>
              <a:t>11/16/2017</a:t>
            </a:fld>
            <a:endParaRPr lang="en-US" dirty="0"/>
          </a:p>
        </p:txBody>
      </p:sp>
      <p:sp>
        <p:nvSpPr>
          <p:cNvPr id="4" name="Slide Number Placeholder 3"/>
          <p:cNvSpPr>
            <a:spLocks noGrp="1"/>
          </p:cNvSpPr>
          <p:nvPr>
            <p:ph type="sldNum" sz="quarter" idx="4"/>
          </p:nvPr>
        </p:nvSpPr>
        <p:spPr/>
        <p:txBody>
          <a:bodyPr/>
          <a:lstStyle/>
          <a:p>
            <a:fld id="{9A130CC6-AF16-4E75-B386-B0184CCD31FF}" type="slidenum">
              <a:rPr lang="en-US" smtClean="0"/>
              <a:pPr/>
              <a:t>10</a:t>
            </a:fld>
            <a:endParaRPr lang="en-US" dirty="0"/>
          </a:p>
        </p:txBody>
      </p:sp>
      <p:sp>
        <p:nvSpPr>
          <p:cNvPr id="5" name="TextBox 4"/>
          <p:cNvSpPr txBox="1"/>
          <p:nvPr/>
        </p:nvSpPr>
        <p:spPr>
          <a:xfrm>
            <a:off x="304800" y="1524000"/>
            <a:ext cx="8686800" cy="5878532"/>
          </a:xfrm>
          <a:prstGeom prst="rect">
            <a:avLst/>
          </a:prstGeom>
          <a:noFill/>
        </p:spPr>
        <p:txBody>
          <a:bodyPr wrap="square" rtlCol="0">
            <a:spAutoFit/>
          </a:bodyPr>
          <a:lstStyle/>
          <a:p>
            <a:pPr marL="342900" indent="-342900">
              <a:buAutoNum type="arabicPeriod"/>
            </a:pPr>
            <a:r>
              <a:rPr lang="en-US" sz="2800" dirty="0" smtClean="0"/>
              <a:t>Find a job that interests you on USAJOBS at </a:t>
            </a:r>
            <a:r>
              <a:rPr lang="en-US" sz="2800" dirty="0" smtClean="0">
                <a:hlinkClick r:id="rId3"/>
              </a:rPr>
              <a:t>usajobs.gov</a:t>
            </a:r>
            <a:endParaRPr lang="en-US" sz="2800" dirty="0" smtClean="0"/>
          </a:p>
          <a:p>
            <a:pPr marL="342900" indent="-342900">
              <a:buAutoNum type="arabicPeriod"/>
            </a:pPr>
            <a:endParaRPr lang="en-US" dirty="0" smtClean="0"/>
          </a:p>
          <a:p>
            <a:pPr marL="342900" indent="-342900">
              <a:buAutoNum type="arabicPeriod"/>
            </a:pPr>
            <a:r>
              <a:rPr lang="en-US" sz="2800" dirty="0" smtClean="0"/>
              <a:t>Make sure you meet eligibility and qualifications requirements for the job as detailed in the posting</a:t>
            </a:r>
          </a:p>
          <a:p>
            <a:pPr marL="342900" indent="-342900">
              <a:buAutoNum type="arabicPeriod"/>
            </a:pPr>
            <a:endParaRPr lang="en-US" dirty="0" smtClean="0"/>
          </a:p>
          <a:p>
            <a:pPr marL="342900" indent="-342900">
              <a:buAutoNum type="arabicPeriod"/>
            </a:pPr>
            <a:r>
              <a:rPr lang="en-US" sz="2800" dirty="0" smtClean="0"/>
              <a:t>Create a USAJOBS account in which you will:</a:t>
            </a:r>
          </a:p>
          <a:p>
            <a:pPr marL="342900" indent="-342900">
              <a:buAutoNum type="arabicPeriod"/>
            </a:pPr>
            <a:endParaRPr lang="en-US" dirty="0" smtClean="0"/>
          </a:p>
          <a:p>
            <a:pPr marL="971550" lvl="1" indent="-514350">
              <a:buFont typeface="+mj-lt"/>
              <a:buAutoNum type="alphaUcPeriod"/>
            </a:pPr>
            <a:r>
              <a:rPr lang="en-US" sz="2400" dirty="0" smtClean="0"/>
              <a:t>Set up your Profile (indicate you are eligible for “Schedule A”)</a:t>
            </a:r>
          </a:p>
          <a:p>
            <a:pPr marL="971550" lvl="1" indent="-514350">
              <a:buFont typeface="+mj-lt"/>
              <a:buAutoNum type="alphaUcPeriod"/>
            </a:pPr>
            <a:r>
              <a:rPr lang="en-US" sz="2400" dirty="0" smtClean="0"/>
              <a:t>Create your résumé by using the Résumé Builder or                upload your own</a:t>
            </a:r>
          </a:p>
          <a:p>
            <a:pPr marL="971550" lvl="1" indent="-514350">
              <a:buFont typeface="+mj-lt"/>
              <a:buAutoNum type="alphaUcPeriod"/>
            </a:pPr>
            <a:r>
              <a:rPr lang="en-US" sz="2400" dirty="0"/>
              <a:t>U</a:t>
            </a:r>
            <a:r>
              <a:rPr lang="en-US" sz="2400" dirty="0" smtClean="0"/>
              <a:t>pload supporting documents (e.g., college/university transcripts).  Ensure </a:t>
            </a:r>
            <a:r>
              <a:rPr lang="en-US" sz="2400" dirty="0"/>
              <a:t>you submit all required </a:t>
            </a:r>
            <a:r>
              <a:rPr lang="en-US" sz="2400" dirty="0" smtClean="0"/>
              <a:t>documents or agencies </a:t>
            </a:r>
            <a:r>
              <a:rPr lang="en-US" sz="2400" dirty="0"/>
              <a:t>will consider your application incomplete.</a:t>
            </a:r>
          </a:p>
          <a:p>
            <a:pPr marL="971550" lvl="1" indent="-514350">
              <a:buFont typeface="+mj-lt"/>
              <a:buAutoNum type="alphaUcPeriod"/>
            </a:pPr>
            <a:endParaRPr lang="en-US" sz="2400" dirty="0" smtClean="0"/>
          </a:p>
          <a:p>
            <a:pPr marL="971550" lvl="1" indent="-514350">
              <a:buFont typeface="+mj-lt"/>
              <a:buAutoNum type="alphaUcPeriod"/>
            </a:pPr>
            <a:endParaRPr lang="en-US" dirty="0" smtClean="0"/>
          </a:p>
        </p:txBody>
      </p:sp>
      <p:sp>
        <p:nvSpPr>
          <p:cNvPr id="7" name="Title 1"/>
          <p:cNvSpPr>
            <a:spLocks noGrp="1"/>
          </p:cNvSpPr>
          <p:nvPr>
            <p:ph type="ctrTitle"/>
          </p:nvPr>
        </p:nvSpPr>
        <p:spPr>
          <a:xfrm>
            <a:off x="0" y="566928"/>
            <a:ext cx="9144000" cy="880872"/>
          </a:xfrm>
        </p:spPr>
        <p:txBody>
          <a:bodyPr/>
          <a:lstStyle/>
          <a:p>
            <a:r>
              <a:rPr lang="en-US" sz="3200" dirty="0" smtClean="0"/>
              <a:t>How Can I Be Considered Under                    “Schedule A?” – Applying for Jobs</a:t>
            </a:r>
            <a:endParaRPr lang="en-US" sz="3200" dirty="0"/>
          </a:p>
        </p:txBody>
      </p:sp>
    </p:spTree>
    <p:extLst>
      <p:ext uri="{BB962C8B-B14F-4D97-AF65-F5344CB8AC3E}">
        <p14:creationId xmlns:p14="http://schemas.microsoft.com/office/powerpoint/2010/main" val="148407751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2"/>
          </p:nvPr>
        </p:nvSpPr>
        <p:spPr/>
        <p:txBody>
          <a:bodyPr/>
          <a:lstStyle/>
          <a:p>
            <a:fld id="{C530FA84-3014-452E-90EC-655BA1AFD1F8}" type="datetime1">
              <a:rPr lang="en-US" smtClean="0"/>
              <a:pPr/>
              <a:t>11/16/2017</a:t>
            </a:fld>
            <a:endParaRPr lang="en-US" dirty="0"/>
          </a:p>
        </p:txBody>
      </p:sp>
      <p:sp>
        <p:nvSpPr>
          <p:cNvPr id="4" name="Slide Number Placeholder 3"/>
          <p:cNvSpPr>
            <a:spLocks noGrp="1"/>
          </p:cNvSpPr>
          <p:nvPr>
            <p:ph type="sldNum" sz="quarter" idx="4"/>
          </p:nvPr>
        </p:nvSpPr>
        <p:spPr/>
        <p:txBody>
          <a:bodyPr/>
          <a:lstStyle/>
          <a:p>
            <a:fld id="{9A130CC6-AF16-4E75-B386-B0184CCD31FF}" type="slidenum">
              <a:rPr lang="en-US" smtClean="0"/>
              <a:pPr/>
              <a:t>11</a:t>
            </a:fld>
            <a:endParaRPr lang="en-US" dirty="0"/>
          </a:p>
        </p:txBody>
      </p:sp>
      <p:sp>
        <p:nvSpPr>
          <p:cNvPr id="5" name="TextBox 4"/>
          <p:cNvSpPr txBox="1"/>
          <p:nvPr/>
        </p:nvSpPr>
        <p:spPr>
          <a:xfrm>
            <a:off x="304800" y="1600200"/>
            <a:ext cx="8686800" cy="5232202"/>
          </a:xfrm>
          <a:prstGeom prst="rect">
            <a:avLst/>
          </a:prstGeom>
          <a:noFill/>
        </p:spPr>
        <p:txBody>
          <a:bodyPr wrap="square" rtlCol="0">
            <a:spAutoFit/>
          </a:bodyPr>
          <a:lstStyle/>
          <a:p>
            <a:pPr marL="514350" indent="-514350">
              <a:buFont typeface="+mj-lt"/>
              <a:buAutoNum type="arabicPeriod" startAt="4"/>
            </a:pPr>
            <a:r>
              <a:rPr lang="en-US" sz="2800" dirty="0" smtClean="0"/>
              <a:t>Have your “Proof of a Disability” letter ready and include it as one of your uploaded documents</a:t>
            </a:r>
          </a:p>
          <a:p>
            <a:pPr marL="514350" indent="-514350">
              <a:buFont typeface="+mj-lt"/>
              <a:buAutoNum type="arabicPeriod" startAt="4"/>
            </a:pPr>
            <a:endParaRPr lang="en-US" dirty="0" smtClean="0"/>
          </a:p>
          <a:p>
            <a:pPr marL="514350" indent="-514350">
              <a:buFont typeface="+mj-lt"/>
              <a:buAutoNum type="arabicPeriod" startAt="4"/>
            </a:pPr>
            <a:r>
              <a:rPr lang="en-US" sz="2800" dirty="0" smtClean="0"/>
              <a:t>Apply for the job electronically through USAJOBS; or if allowed, directly with a Federal agency on                    their website</a:t>
            </a:r>
          </a:p>
          <a:p>
            <a:pPr marL="514350" indent="-514350">
              <a:buFont typeface="+mj-lt"/>
              <a:buAutoNum type="arabicPeriod" startAt="4"/>
            </a:pPr>
            <a:endParaRPr lang="en-US" dirty="0" smtClean="0"/>
          </a:p>
          <a:p>
            <a:pPr marL="514350" indent="-514350">
              <a:buFont typeface="+mj-lt"/>
              <a:buAutoNum type="arabicPeriod" startAt="4"/>
            </a:pPr>
            <a:r>
              <a:rPr lang="en-US" sz="2800" dirty="0" smtClean="0"/>
              <a:t>You may also ask for the help of a Federal agency’s Selective Placement Program Coordinator (may also be called a Disability Program Manager or Special Emphasis Program Manager)</a:t>
            </a:r>
          </a:p>
          <a:p>
            <a:pPr marL="514350" indent="-514350">
              <a:buFont typeface="+mj-lt"/>
              <a:buAutoNum type="arabicPeriod" startAt="4"/>
            </a:pPr>
            <a:endParaRPr lang="en-US" sz="2800" dirty="0" smtClean="0"/>
          </a:p>
          <a:p>
            <a:endParaRPr lang="en-US" dirty="0" smtClean="0"/>
          </a:p>
        </p:txBody>
      </p:sp>
      <p:sp>
        <p:nvSpPr>
          <p:cNvPr id="7" name="Title 1"/>
          <p:cNvSpPr>
            <a:spLocks noGrp="1"/>
          </p:cNvSpPr>
          <p:nvPr>
            <p:ph type="ctrTitle"/>
          </p:nvPr>
        </p:nvSpPr>
        <p:spPr>
          <a:xfrm>
            <a:off x="0" y="566928"/>
            <a:ext cx="9144000" cy="880872"/>
          </a:xfrm>
        </p:spPr>
        <p:txBody>
          <a:bodyPr/>
          <a:lstStyle/>
          <a:p>
            <a:r>
              <a:rPr lang="en-US" sz="3200" dirty="0" smtClean="0"/>
              <a:t>How Can I Be Considered Under                    “Schedule A?” – Applying for Jobs (cont’d)</a:t>
            </a:r>
            <a:endParaRPr lang="en-US" sz="3200" dirty="0"/>
          </a:p>
        </p:txBody>
      </p:sp>
    </p:spTree>
    <p:extLst>
      <p:ext uri="{BB962C8B-B14F-4D97-AF65-F5344CB8AC3E}">
        <p14:creationId xmlns:p14="http://schemas.microsoft.com/office/powerpoint/2010/main" val="209430648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2"/>
          </p:nvPr>
        </p:nvSpPr>
        <p:spPr/>
        <p:txBody>
          <a:bodyPr/>
          <a:lstStyle/>
          <a:p>
            <a:fld id="{C530FA84-3014-452E-90EC-655BA1AFD1F8}" type="datetime1">
              <a:rPr lang="en-US" smtClean="0"/>
              <a:pPr/>
              <a:t>11/16/2017</a:t>
            </a:fld>
            <a:endParaRPr lang="en-US" dirty="0"/>
          </a:p>
        </p:txBody>
      </p:sp>
      <p:sp>
        <p:nvSpPr>
          <p:cNvPr id="4" name="Slide Number Placeholder 3"/>
          <p:cNvSpPr>
            <a:spLocks noGrp="1"/>
          </p:cNvSpPr>
          <p:nvPr>
            <p:ph type="sldNum" sz="quarter" idx="4"/>
          </p:nvPr>
        </p:nvSpPr>
        <p:spPr/>
        <p:txBody>
          <a:bodyPr/>
          <a:lstStyle/>
          <a:p>
            <a:fld id="{9A130CC6-AF16-4E75-B386-B0184CCD31FF}" type="slidenum">
              <a:rPr lang="en-US" smtClean="0"/>
              <a:pPr/>
              <a:t>12</a:t>
            </a:fld>
            <a:endParaRPr lang="en-US" dirty="0"/>
          </a:p>
        </p:txBody>
      </p:sp>
      <p:sp>
        <p:nvSpPr>
          <p:cNvPr id="5" name="TextBox 4"/>
          <p:cNvSpPr txBox="1"/>
          <p:nvPr/>
        </p:nvSpPr>
        <p:spPr>
          <a:xfrm>
            <a:off x="457200" y="1905000"/>
            <a:ext cx="7465717" cy="3108543"/>
          </a:xfrm>
          <a:prstGeom prst="rect">
            <a:avLst/>
          </a:prstGeom>
          <a:noFill/>
        </p:spPr>
        <p:txBody>
          <a:bodyPr wrap="square" rtlCol="0">
            <a:spAutoFit/>
          </a:bodyPr>
          <a:lstStyle/>
          <a:p>
            <a:pPr lvl="1"/>
            <a:r>
              <a:rPr lang="en-US" sz="2800" dirty="0" smtClean="0"/>
              <a:t>What Happens Next?:</a:t>
            </a:r>
          </a:p>
          <a:p>
            <a:pPr marL="1371600" lvl="2" indent="-457200">
              <a:buFont typeface="Arial" panose="020B0604020202020204" pitchFamily="34" charset="0"/>
              <a:buChar char="•"/>
            </a:pPr>
            <a:r>
              <a:rPr lang="en-US" sz="2400" dirty="0" smtClean="0"/>
              <a:t>Notification</a:t>
            </a:r>
          </a:p>
          <a:p>
            <a:pPr marL="1371600" lvl="2" indent="-457200">
              <a:buFont typeface="Arial" panose="020B0604020202020204" pitchFamily="34" charset="0"/>
              <a:buChar char="•"/>
            </a:pPr>
            <a:r>
              <a:rPr lang="en-US" sz="2400" dirty="0" smtClean="0"/>
              <a:t>Review of Eligibility and Qualifications</a:t>
            </a:r>
          </a:p>
          <a:p>
            <a:pPr marL="1371600" lvl="2" indent="-457200">
              <a:buFont typeface="Arial" panose="020B0604020202020204" pitchFamily="34" charset="0"/>
              <a:buChar char="•"/>
            </a:pPr>
            <a:r>
              <a:rPr lang="en-US" sz="2400" dirty="0" smtClean="0"/>
              <a:t>Interviews</a:t>
            </a:r>
          </a:p>
          <a:p>
            <a:pPr marL="1371600" lvl="2" indent="-457200">
              <a:buFont typeface="Arial" panose="020B0604020202020204" pitchFamily="34" charset="0"/>
              <a:buChar char="•"/>
            </a:pPr>
            <a:r>
              <a:rPr lang="en-US" sz="2400" dirty="0" smtClean="0"/>
              <a:t>Selection/Tentative Job Offer</a:t>
            </a:r>
          </a:p>
          <a:p>
            <a:pPr marL="1371600" lvl="2" indent="-457200">
              <a:buFont typeface="Arial" panose="020B0604020202020204" pitchFamily="34" charset="0"/>
              <a:buChar char="•"/>
            </a:pPr>
            <a:r>
              <a:rPr lang="en-US" sz="2400" dirty="0" smtClean="0"/>
              <a:t>Background Check/Security Clearance</a:t>
            </a:r>
          </a:p>
          <a:p>
            <a:pPr marL="1371600" lvl="2" indent="-457200">
              <a:buFont typeface="Arial" panose="020B0604020202020204" pitchFamily="34" charset="0"/>
              <a:buChar char="•"/>
            </a:pPr>
            <a:r>
              <a:rPr lang="en-US" sz="2400" dirty="0" smtClean="0"/>
              <a:t>Onboarding</a:t>
            </a:r>
          </a:p>
          <a:p>
            <a:pPr marL="1371600" lvl="2" indent="-457200">
              <a:buFont typeface="Arial" panose="020B0604020202020204" pitchFamily="34" charset="0"/>
              <a:buChar char="•"/>
            </a:pPr>
            <a:r>
              <a:rPr lang="en-US" sz="2400" dirty="0" smtClean="0"/>
              <a:t>Final Job Offer</a:t>
            </a:r>
          </a:p>
        </p:txBody>
      </p:sp>
      <p:sp>
        <p:nvSpPr>
          <p:cNvPr id="7" name="Title 1"/>
          <p:cNvSpPr>
            <a:spLocks noGrp="1"/>
          </p:cNvSpPr>
          <p:nvPr>
            <p:ph type="ctrTitle"/>
          </p:nvPr>
        </p:nvSpPr>
        <p:spPr>
          <a:xfrm>
            <a:off x="0" y="566928"/>
            <a:ext cx="9144000" cy="880872"/>
          </a:xfrm>
        </p:spPr>
        <p:txBody>
          <a:bodyPr/>
          <a:lstStyle/>
          <a:p>
            <a:r>
              <a:rPr lang="en-US" sz="3200" dirty="0" smtClean="0"/>
              <a:t>How Can I Be Considered Under                    “Schedule A?” – Applying for Jobs (cont’d)</a:t>
            </a:r>
            <a:endParaRPr lang="en-US" sz="3200" dirty="0"/>
          </a:p>
        </p:txBody>
      </p:sp>
    </p:spTree>
    <p:extLst>
      <p:ext uri="{BB962C8B-B14F-4D97-AF65-F5344CB8AC3E}">
        <p14:creationId xmlns:p14="http://schemas.microsoft.com/office/powerpoint/2010/main" val="297610777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2"/>
          </p:nvPr>
        </p:nvSpPr>
        <p:spPr/>
        <p:txBody>
          <a:bodyPr/>
          <a:lstStyle/>
          <a:p>
            <a:fld id="{C530FA84-3014-452E-90EC-655BA1AFD1F8}" type="datetime1">
              <a:rPr lang="en-US" smtClean="0"/>
              <a:pPr/>
              <a:t>11/16/2017</a:t>
            </a:fld>
            <a:endParaRPr lang="en-US" dirty="0"/>
          </a:p>
        </p:txBody>
      </p:sp>
      <p:sp>
        <p:nvSpPr>
          <p:cNvPr id="4" name="Slide Number Placeholder 3"/>
          <p:cNvSpPr>
            <a:spLocks noGrp="1"/>
          </p:cNvSpPr>
          <p:nvPr>
            <p:ph type="sldNum" sz="quarter" idx="4"/>
          </p:nvPr>
        </p:nvSpPr>
        <p:spPr/>
        <p:txBody>
          <a:bodyPr/>
          <a:lstStyle/>
          <a:p>
            <a:fld id="{9A130CC6-AF16-4E75-B386-B0184CCD31FF}" type="slidenum">
              <a:rPr lang="en-US" smtClean="0"/>
              <a:pPr/>
              <a:t>13</a:t>
            </a:fld>
            <a:endParaRPr lang="en-US" dirty="0"/>
          </a:p>
        </p:txBody>
      </p:sp>
      <p:sp>
        <p:nvSpPr>
          <p:cNvPr id="5" name="TextBox 4"/>
          <p:cNvSpPr txBox="1"/>
          <p:nvPr/>
        </p:nvSpPr>
        <p:spPr>
          <a:xfrm>
            <a:off x="152400" y="1676400"/>
            <a:ext cx="8839200" cy="4739759"/>
          </a:xfrm>
          <a:prstGeom prst="rect">
            <a:avLst/>
          </a:prstGeom>
          <a:noFill/>
        </p:spPr>
        <p:txBody>
          <a:bodyPr wrap="square" rtlCol="0">
            <a:spAutoFit/>
          </a:bodyPr>
          <a:lstStyle/>
          <a:p>
            <a:pPr marL="457200" indent="-457200">
              <a:buFont typeface="Arial" panose="020B0604020202020204" pitchFamily="34" charset="0"/>
              <a:buChar char="•"/>
            </a:pPr>
            <a:r>
              <a:rPr lang="en-US" sz="2800" dirty="0" smtClean="0"/>
              <a:t>Most Federal agencies have a Selective Placement Program Coordinator (SPPC) to help recruit, hire, and accommodate individuals with disabilities</a:t>
            </a:r>
          </a:p>
          <a:p>
            <a:endParaRPr lang="en-US" sz="2800" dirty="0" smtClean="0"/>
          </a:p>
          <a:p>
            <a:pPr marL="457200" indent="-457200">
              <a:buFont typeface="Arial" panose="020B0604020202020204" pitchFamily="34" charset="0"/>
              <a:buChar char="•"/>
            </a:pPr>
            <a:r>
              <a:rPr lang="en-US" sz="2800" dirty="0" smtClean="0"/>
              <a:t>Some agencies have a Disability Program Manager or Special Emphasis Program Manager to fulfill this function to help persons with disabilities </a:t>
            </a:r>
          </a:p>
          <a:p>
            <a:pPr marL="457200" indent="-457200">
              <a:buFont typeface="Arial" panose="020B0604020202020204" pitchFamily="34" charset="0"/>
              <a:buChar char="•"/>
            </a:pPr>
            <a:endParaRPr lang="en-US" sz="2800" dirty="0" smtClean="0"/>
          </a:p>
          <a:p>
            <a:pPr marL="457200" indent="-457200">
              <a:buFont typeface="Arial" panose="020B0604020202020204" pitchFamily="34" charset="0"/>
              <a:buChar char="•"/>
            </a:pPr>
            <a:r>
              <a:rPr lang="en-US" sz="2600" dirty="0" smtClean="0"/>
              <a:t>Not all agencies will have an SPPC or equivalent. In that case, speak with a Human Resources professional in the agency to get assistance with the Federal employment process</a:t>
            </a:r>
          </a:p>
        </p:txBody>
      </p:sp>
      <p:sp>
        <p:nvSpPr>
          <p:cNvPr id="7" name="Title 1"/>
          <p:cNvSpPr>
            <a:spLocks noGrp="1"/>
          </p:cNvSpPr>
          <p:nvPr>
            <p:ph type="ctrTitle"/>
          </p:nvPr>
        </p:nvSpPr>
        <p:spPr>
          <a:xfrm>
            <a:off x="0" y="566928"/>
            <a:ext cx="9144000" cy="880872"/>
          </a:xfrm>
        </p:spPr>
        <p:txBody>
          <a:bodyPr/>
          <a:lstStyle/>
          <a:p>
            <a:r>
              <a:rPr lang="en-US" sz="3200" dirty="0" smtClean="0"/>
              <a:t>Who Can Help Me Understand “Schedule A?” </a:t>
            </a:r>
            <a:endParaRPr lang="en-US" sz="3200" dirty="0"/>
          </a:p>
        </p:txBody>
      </p:sp>
    </p:spTree>
    <p:extLst>
      <p:ext uri="{BB962C8B-B14F-4D97-AF65-F5344CB8AC3E}">
        <p14:creationId xmlns:p14="http://schemas.microsoft.com/office/powerpoint/2010/main" val="268344796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2"/>
          </p:nvPr>
        </p:nvSpPr>
        <p:spPr/>
        <p:txBody>
          <a:bodyPr/>
          <a:lstStyle/>
          <a:p>
            <a:fld id="{C530FA84-3014-452E-90EC-655BA1AFD1F8}" type="datetime1">
              <a:rPr lang="en-US" smtClean="0"/>
              <a:pPr/>
              <a:t>11/16/2017</a:t>
            </a:fld>
            <a:endParaRPr lang="en-US" dirty="0"/>
          </a:p>
        </p:txBody>
      </p:sp>
      <p:sp>
        <p:nvSpPr>
          <p:cNvPr id="4" name="Slide Number Placeholder 3"/>
          <p:cNvSpPr>
            <a:spLocks noGrp="1"/>
          </p:cNvSpPr>
          <p:nvPr>
            <p:ph type="sldNum" sz="quarter" idx="4"/>
          </p:nvPr>
        </p:nvSpPr>
        <p:spPr/>
        <p:txBody>
          <a:bodyPr/>
          <a:lstStyle/>
          <a:p>
            <a:fld id="{9A130CC6-AF16-4E75-B386-B0184CCD31FF}" type="slidenum">
              <a:rPr lang="en-US" smtClean="0"/>
              <a:pPr/>
              <a:t>14</a:t>
            </a:fld>
            <a:endParaRPr lang="en-US" dirty="0"/>
          </a:p>
        </p:txBody>
      </p:sp>
      <p:sp>
        <p:nvSpPr>
          <p:cNvPr id="5" name="TextBox 4"/>
          <p:cNvSpPr txBox="1"/>
          <p:nvPr/>
        </p:nvSpPr>
        <p:spPr>
          <a:xfrm>
            <a:off x="152400" y="1524000"/>
            <a:ext cx="8746787" cy="4924425"/>
          </a:xfrm>
          <a:prstGeom prst="rect">
            <a:avLst/>
          </a:prstGeom>
          <a:noFill/>
        </p:spPr>
        <p:txBody>
          <a:bodyPr wrap="square" rtlCol="0">
            <a:spAutoFit/>
          </a:bodyPr>
          <a:lstStyle/>
          <a:p>
            <a:pPr marL="457200" indent="-457200">
              <a:buFont typeface="Arial" panose="020B0604020202020204" pitchFamily="34" charset="0"/>
              <a:buChar char="•"/>
            </a:pPr>
            <a:r>
              <a:rPr lang="en-US" sz="2800" dirty="0" smtClean="0"/>
              <a:t>SPPCs:</a:t>
            </a:r>
          </a:p>
          <a:p>
            <a:pPr marL="914400" lvl="1" indent="-457200">
              <a:buFont typeface="Calibri" panose="020F0502020204030204" pitchFamily="34" charset="0"/>
              <a:buChar char="-"/>
            </a:pPr>
            <a:r>
              <a:rPr lang="en-US" sz="2400" dirty="0" smtClean="0"/>
              <a:t>Provide information about Federal job opportunities</a:t>
            </a:r>
          </a:p>
          <a:p>
            <a:pPr marL="914400" lvl="1" indent="-457200">
              <a:buFont typeface="Calibri" panose="020F0502020204030204" pitchFamily="34" charset="0"/>
              <a:buChar char="-"/>
            </a:pPr>
            <a:r>
              <a:rPr lang="en-US" sz="2400" dirty="0" smtClean="0"/>
              <a:t>Guide job seekers through the application process </a:t>
            </a:r>
          </a:p>
          <a:p>
            <a:pPr marL="914400" lvl="1" indent="-457200">
              <a:buFont typeface="Calibri" panose="020F0502020204030204" pitchFamily="34" charset="0"/>
              <a:buChar char="-"/>
            </a:pPr>
            <a:r>
              <a:rPr lang="en-US" sz="2400" dirty="0" smtClean="0"/>
              <a:t>Answer questions about Federal employment and hiring</a:t>
            </a:r>
          </a:p>
          <a:p>
            <a:pPr marL="914400" lvl="1" indent="-457200">
              <a:buFont typeface="Calibri" panose="020F0502020204030204" pitchFamily="34" charset="0"/>
              <a:buChar char="-"/>
            </a:pPr>
            <a:r>
              <a:rPr lang="en-US" sz="2400" dirty="0" smtClean="0"/>
              <a:t>Help with requests for reasonable accommodation</a:t>
            </a:r>
          </a:p>
          <a:p>
            <a:pPr marL="914400" lvl="1" indent="-457200">
              <a:buFont typeface="Calibri" panose="020F0502020204030204" pitchFamily="34" charset="0"/>
              <a:buChar char="-"/>
            </a:pPr>
            <a:r>
              <a:rPr lang="en-US" sz="2400" dirty="0" smtClean="0"/>
              <a:t>Work with organizations involved in the placement of persons with disabilities and share information about Federal jobs</a:t>
            </a:r>
          </a:p>
          <a:p>
            <a:pPr marL="914400" lvl="1" indent="-457200">
              <a:buFont typeface="Calibri" panose="020F0502020204030204" pitchFamily="34" charset="0"/>
              <a:buChar char="-"/>
            </a:pPr>
            <a:r>
              <a:rPr lang="en-US" sz="2400" dirty="0" smtClean="0"/>
              <a:t>Facilitate the placement of applicants with disabilities</a:t>
            </a:r>
          </a:p>
          <a:p>
            <a:pPr marL="914400" lvl="1" indent="-457200">
              <a:buFont typeface="Calibri" panose="020F0502020204030204" pitchFamily="34" charset="0"/>
              <a:buChar char="-"/>
            </a:pPr>
            <a:endParaRPr lang="en-US" dirty="0" smtClean="0"/>
          </a:p>
          <a:p>
            <a:pPr marL="457200" indent="-457200">
              <a:buFont typeface="Arial" panose="020B0604020202020204" pitchFamily="34" charset="0"/>
              <a:buChar char="•"/>
            </a:pPr>
            <a:r>
              <a:rPr lang="en-US" sz="2800" dirty="0" smtClean="0"/>
              <a:t>To find an agency SPPC:</a:t>
            </a:r>
          </a:p>
          <a:p>
            <a:pPr marL="914400" lvl="1" indent="-457200">
              <a:buFont typeface="Calibri" panose="020F0502020204030204" pitchFamily="34" charset="0"/>
              <a:buChar char="-"/>
            </a:pPr>
            <a:r>
              <a:rPr lang="en-US" sz="2400" dirty="0" smtClean="0"/>
              <a:t>Go to </a:t>
            </a:r>
            <a:r>
              <a:rPr lang="en-US" sz="2400" dirty="0" smtClean="0">
                <a:hlinkClick r:id="rId3"/>
              </a:rPr>
              <a:t>www.opm.gov</a:t>
            </a:r>
            <a:r>
              <a:rPr lang="en-US" sz="2400" dirty="0" smtClean="0"/>
              <a:t> and select the “Policy” tab</a:t>
            </a:r>
          </a:p>
          <a:p>
            <a:pPr marL="914400" lvl="1" indent="-457200">
              <a:buFont typeface="Calibri" panose="020F0502020204030204" pitchFamily="34" charset="0"/>
              <a:buChar char="-"/>
            </a:pPr>
            <a:r>
              <a:rPr lang="en-US" sz="2400" dirty="0" smtClean="0"/>
              <a:t>Under “Disability Employment,” select “Selective Placement Program Coordinator” and find the Directory</a:t>
            </a:r>
          </a:p>
        </p:txBody>
      </p:sp>
      <p:sp>
        <p:nvSpPr>
          <p:cNvPr id="7" name="Title 1"/>
          <p:cNvSpPr>
            <a:spLocks noGrp="1"/>
          </p:cNvSpPr>
          <p:nvPr>
            <p:ph type="ctrTitle"/>
          </p:nvPr>
        </p:nvSpPr>
        <p:spPr>
          <a:xfrm>
            <a:off x="0" y="566928"/>
            <a:ext cx="9144000" cy="880872"/>
          </a:xfrm>
        </p:spPr>
        <p:txBody>
          <a:bodyPr/>
          <a:lstStyle/>
          <a:p>
            <a:r>
              <a:rPr lang="en-US" sz="3200" dirty="0" smtClean="0"/>
              <a:t>Who Can Help Me Understand “Schedule A?” </a:t>
            </a:r>
            <a:endParaRPr lang="en-US" sz="3200" dirty="0"/>
          </a:p>
        </p:txBody>
      </p:sp>
    </p:spTree>
    <p:extLst>
      <p:ext uri="{BB962C8B-B14F-4D97-AF65-F5344CB8AC3E}">
        <p14:creationId xmlns:p14="http://schemas.microsoft.com/office/powerpoint/2010/main" val="172406670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566928"/>
            <a:ext cx="9144000" cy="1024128"/>
          </a:xfrm>
        </p:spPr>
        <p:txBody>
          <a:bodyPr/>
          <a:lstStyle/>
          <a:p>
            <a:r>
              <a:rPr lang="en-US" sz="3200" dirty="0" smtClean="0"/>
              <a:t>How Is “Schedule A” Different From                    Other Hiring? – Pathways Programs:</a:t>
            </a:r>
            <a:endParaRPr lang="en-US" sz="3200" dirty="0"/>
          </a:p>
        </p:txBody>
      </p:sp>
      <p:sp>
        <p:nvSpPr>
          <p:cNvPr id="3" name="Date Placeholder 2"/>
          <p:cNvSpPr>
            <a:spLocks noGrp="1"/>
          </p:cNvSpPr>
          <p:nvPr>
            <p:ph type="dt" sz="half" idx="2"/>
          </p:nvPr>
        </p:nvSpPr>
        <p:spPr/>
        <p:txBody>
          <a:bodyPr/>
          <a:lstStyle/>
          <a:p>
            <a:fld id="{C530FA84-3014-452E-90EC-655BA1AFD1F8}" type="datetime1">
              <a:rPr lang="en-US" smtClean="0"/>
              <a:pPr/>
              <a:t>11/16/2017</a:t>
            </a:fld>
            <a:endParaRPr lang="en-US" dirty="0"/>
          </a:p>
        </p:txBody>
      </p:sp>
      <p:sp>
        <p:nvSpPr>
          <p:cNvPr id="4" name="Slide Number Placeholder 3"/>
          <p:cNvSpPr>
            <a:spLocks noGrp="1"/>
          </p:cNvSpPr>
          <p:nvPr>
            <p:ph type="sldNum" sz="quarter" idx="4"/>
          </p:nvPr>
        </p:nvSpPr>
        <p:spPr/>
        <p:txBody>
          <a:bodyPr/>
          <a:lstStyle/>
          <a:p>
            <a:fld id="{9A130CC6-AF16-4E75-B386-B0184CCD31FF}" type="slidenum">
              <a:rPr lang="en-US" smtClean="0"/>
              <a:pPr/>
              <a:t>15</a:t>
            </a:fld>
            <a:endParaRPr lang="en-US" dirty="0"/>
          </a:p>
        </p:txBody>
      </p:sp>
      <p:sp>
        <p:nvSpPr>
          <p:cNvPr id="5" name="TextBox 4"/>
          <p:cNvSpPr txBox="1"/>
          <p:nvPr/>
        </p:nvSpPr>
        <p:spPr>
          <a:xfrm>
            <a:off x="304800" y="1752600"/>
            <a:ext cx="8229600" cy="3754874"/>
          </a:xfrm>
          <a:prstGeom prst="rect">
            <a:avLst/>
          </a:prstGeom>
          <a:noFill/>
        </p:spPr>
        <p:txBody>
          <a:bodyPr wrap="square" rtlCol="0">
            <a:spAutoFit/>
          </a:bodyPr>
          <a:lstStyle/>
          <a:p>
            <a:pPr marL="285750" indent="-285750">
              <a:buFont typeface="Arial" panose="020B0604020202020204" pitchFamily="34" charset="0"/>
              <a:buChar char="•"/>
            </a:pPr>
            <a:r>
              <a:rPr lang="en-US" sz="2800" dirty="0" smtClean="0"/>
              <a:t>Pathways Programs</a:t>
            </a:r>
          </a:p>
          <a:p>
            <a:endParaRPr lang="en-US" sz="1200" dirty="0" smtClean="0"/>
          </a:p>
          <a:p>
            <a:pPr marL="914400" lvl="1" indent="-457200">
              <a:buFont typeface="Calibri" panose="020F0502020204030204" pitchFamily="34" charset="0"/>
              <a:buChar char="-"/>
            </a:pPr>
            <a:r>
              <a:rPr lang="en-US" sz="2400" dirty="0" smtClean="0"/>
              <a:t>Internship Program</a:t>
            </a:r>
          </a:p>
          <a:p>
            <a:pPr marL="914400" lvl="1" indent="-457200">
              <a:buFont typeface="Calibri" panose="020F0502020204030204" pitchFamily="34" charset="0"/>
              <a:buChar char="-"/>
            </a:pPr>
            <a:r>
              <a:rPr lang="en-US" sz="2400" dirty="0" smtClean="0"/>
              <a:t>Recent Graduates Program</a:t>
            </a:r>
          </a:p>
          <a:p>
            <a:pPr marL="914400" lvl="1" indent="-457200">
              <a:buFont typeface="Calibri" panose="020F0502020204030204" pitchFamily="34" charset="0"/>
              <a:buChar char="-"/>
            </a:pPr>
            <a:r>
              <a:rPr lang="en-US" sz="2400" dirty="0" smtClean="0"/>
              <a:t>Presidential Management Fellows (PMF) Program</a:t>
            </a:r>
          </a:p>
          <a:p>
            <a:pPr lvl="1"/>
            <a:endParaRPr lang="en-US" sz="2400" dirty="0" smtClean="0"/>
          </a:p>
          <a:p>
            <a:pPr marL="457200" indent="-457200">
              <a:buFont typeface="Arial" panose="020B0604020202020204" pitchFamily="34" charset="0"/>
              <a:buChar char="•"/>
            </a:pPr>
            <a:r>
              <a:rPr lang="en-US" sz="2800" dirty="0" smtClean="0"/>
              <a:t>“Schedule A” applicants are given the same consideration as Pathways applicants</a:t>
            </a:r>
          </a:p>
          <a:p>
            <a:pPr marL="742950" lvl="1" indent="-285750">
              <a:buFontTx/>
              <a:buChar char="-"/>
            </a:pPr>
            <a:endParaRPr lang="en-US" sz="2800" dirty="0" smtClean="0"/>
          </a:p>
          <a:p>
            <a:r>
              <a:rPr lang="en-US" dirty="0" smtClean="0"/>
              <a:t> </a:t>
            </a:r>
            <a:endParaRPr lang="en-US" dirty="0"/>
          </a:p>
        </p:txBody>
      </p:sp>
    </p:spTree>
    <p:extLst>
      <p:ext uri="{BB962C8B-B14F-4D97-AF65-F5344CB8AC3E}">
        <p14:creationId xmlns:p14="http://schemas.microsoft.com/office/powerpoint/2010/main" val="316937898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2"/>
          </p:nvPr>
        </p:nvSpPr>
        <p:spPr/>
        <p:txBody>
          <a:bodyPr/>
          <a:lstStyle/>
          <a:p>
            <a:fld id="{C530FA84-3014-452E-90EC-655BA1AFD1F8}" type="datetime1">
              <a:rPr lang="en-US" smtClean="0"/>
              <a:pPr/>
              <a:t>11/16/2017</a:t>
            </a:fld>
            <a:endParaRPr lang="en-US" dirty="0"/>
          </a:p>
        </p:txBody>
      </p:sp>
      <p:sp>
        <p:nvSpPr>
          <p:cNvPr id="4" name="Slide Number Placeholder 3"/>
          <p:cNvSpPr>
            <a:spLocks noGrp="1"/>
          </p:cNvSpPr>
          <p:nvPr>
            <p:ph type="sldNum" sz="quarter" idx="4"/>
          </p:nvPr>
        </p:nvSpPr>
        <p:spPr/>
        <p:txBody>
          <a:bodyPr/>
          <a:lstStyle/>
          <a:p>
            <a:fld id="{9A130CC6-AF16-4E75-B386-B0184CCD31FF}" type="slidenum">
              <a:rPr lang="en-US" smtClean="0"/>
              <a:pPr/>
              <a:t>16</a:t>
            </a:fld>
            <a:endParaRPr lang="en-US" dirty="0"/>
          </a:p>
        </p:txBody>
      </p:sp>
      <p:sp>
        <p:nvSpPr>
          <p:cNvPr id="5" name="TextBox 4"/>
          <p:cNvSpPr txBox="1"/>
          <p:nvPr/>
        </p:nvSpPr>
        <p:spPr>
          <a:xfrm>
            <a:off x="152400" y="1905000"/>
            <a:ext cx="8763000" cy="4647426"/>
          </a:xfrm>
          <a:prstGeom prst="rect">
            <a:avLst/>
          </a:prstGeom>
          <a:noFill/>
        </p:spPr>
        <p:txBody>
          <a:bodyPr wrap="square" rtlCol="0">
            <a:spAutoFit/>
          </a:bodyPr>
          <a:lstStyle/>
          <a:p>
            <a:pPr marL="285750" indent="-285750">
              <a:buFont typeface="Arial" panose="020B0604020202020204" pitchFamily="34" charset="0"/>
              <a:buChar char="•"/>
            </a:pPr>
            <a:r>
              <a:rPr lang="en-US" sz="2800" dirty="0" smtClean="0"/>
              <a:t>Schedule A – Hiring Authority for People with Disabilities</a:t>
            </a:r>
          </a:p>
          <a:p>
            <a:pPr marL="914400" lvl="1" indent="-457200">
              <a:buFontTx/>
              <a:buChar char="-"/>
            </a:pPr>
            <a:r>
              <a:rPr lang="en-US" sz="2400" dirty="0" smtClean="0"/>
              <a:t>Only for Individuals with Disabilities </a:t>
            </a:r>
          </a:p>
          <a:p>
            <a:pPr marL="914400" lvl="1" indent="-457200">
              <a:buFontTx/>
              <a:buChar char="-"/>
            </a:pPr>
            <a:r>
              <a:rPr lang="en-US" sz="2400" dirty="0" smtClean="0"/>
              <a:t>Applicants who may be eligible for Schedule A can apply       for Pathways positions, but </a:t>
            </a:r>
            <a:r>
              <a:rPr lang="en-US" sz="2400" u="sng" dirty="0" smtClean="0"/>
              <a:t>not using Schedule A</a:t>
            </a:r>
          </a:p>
          <a:p>
            <a:pPr lvl="1"/>
            <a:endParaRPr lang="en-US" sz="2600" dirty="0" smtClean="0"/>
          </a:p>
          <a:p>
            <a:pPr marL="285750" indent="-285750">
              <a:buFont typeface="Arial" panose="020B0604020202020204" pitchFamily="34" charset="0"/>
              <a:buChar char="•"/>
            </a:pPr>
            <a:r>
              <a:rPr lang="en-US" sz="2800" dirty="0" smtClean="0"/>
              <a:t>Schedule D – Pathways Programs</a:t>
            </a:r>
          </a:p>
          <a:p>
            <a:pPr marL="914400" lvl="1" indent="-457200">
              <a:buFontTx/>
              <a:buChar char="-"/>
            </a:pPr>
            <a:r>
              <a:rPr lang="en-US" sz="2400" dirty="0" smtClean="0"/>
              <a:t>Only for Students and Recent Graduates</a:t>
            </a:r>
          </a:p>
          <a:p>
            <a:pPr marL="914400" lvl="1" indent="-457200">
              <a:buFontTx/>
              <a:buChar char="-"/>
            </a:pPr>
            <a:r>
              <a:rPr lang="en-US" sz="2400" dirty="0" smtClean="0"/>
              <a:t>Schedule A applicants are given the same consideration                       as Pathways applicants (i.e., they </a:t>
            </a:r>
            <a:r>
              <a:rPr lang="en-US" sz="2400" u="sng" dirty="0" smtClean="0"/>
              <a:t>do not use Schedule A </a:t>
            </a:r>
            <a:r>
              <a:rPr lang="en-US" sz="2400" dirty="0" smtClean="0"/>
              <a:t>to apply for Pathways positions).</a:t>
            </a:r>
          </a:p>
          <a:p>
            <a:pPr marL="742950" lvl="1" indent="-285750">
              <a:buFontTx/>
              <a:buChar char="-"/>
            </a:pPr>
            <a:endParaRPr lang="en-US" sz="2400" dirty="0" smtClean="0"/>
          </a:p>
          <a:p>
            <a:r>
              <a:rPr lang="en-US" dirty="0" smtClean="0"/>
              <a:t> </a:t>
            </a:r>
            <a:endParaRPr lang="en-US" dirty="0"/>
          </a:p>
        </p:txBody>
      </p:sp>
      <p:sp>
        <p:nvSpPr>
          <p:cNvPr id="7" name="Title 1"/>
          <p:cNvSpPr>
            <a:spLocks noGrp="1"/>
          </p:cNvSpPr>
          <p:nvPr>
            <p:ph type="ctrTitle"/>
          </p:nvPr>
        </p:nvSpPr>
        <p:spPr>
          <a:xfrm>
            <a:off x="0" y="566928"/>
            <a:ext cx="9144000" cy="1024128"/>
          </a:xfrm>
        </p:spPr>
        <p:txBody>
          <a:bodyPr/>
          <a:lstStyle/>
          <a:p>
            <a:r>
              <a:rPr lang="en-US" sz="3200" dirty="0" smtClean="0"/>
              <a:t>How Is “Schedule A” Different From                    Other Hiring? – Pathways Programs (cont’d):</a:t>
            </a:r>
            <a:endParaRPr lang="en-US" sz="3200" dirty="0"/>
          </a:p>
        </p:txBody>
      </p:sp>
    </p:spTree>
    <p:extLst>
      <p:ext uri="{BB962C8B-B14F-4D97-AF65-F5344CB8AC3E}">
        <p14:creationId xmlns:p14="http://schemas.microsoft.com/office/powerpoint/2010/main" val="348921203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2"/>
          </p:nvPr>
        </p:nvSpPr>
        <p:spPr/>
        <p:txBody>
          <a:bodyPr/>
          <a:lstStyle/>
          <a:p>
            <a:fld id="{C530FA84-3014-452E-90EC-655BA1AFD1F8}" type="datetime1">
              <a:rPr lang="en-US" smtClean="0"/>
              <a:pPr/>
              <a:t>11/16/2017</a:t>
            </a:fld>
            <a:endParaRPr lang="en-US" dirty="0"/>
          </a:p>
        </p:txBody>
      </p:sp>
      <p:sp>
        <p:nvSpPr>
          <p:cNvPr id="4" name="Slide Number Placeholder 3"/>
          <p:cNvSpPr>
            <a:spLocks noGrp="1"/>
          </p:cNvSpPr>
          <p:nvPr>
            <p:ph type="sldNum" sz="quarter" idx="4"/>
          </p:nvPr>
        </p:nvSpPr>
        <p:spPr/>
        <p:txBody>
          <a:bodyPr/>
          <a:lstStyle/>
          <a:p>
            <a:fld id="{9A130CC6-AF16-4E75-B386-B0184CCD31FF}" type="slidenum">
              <a:rPr lang="en-US" smtClean="0"/>
              <a:pPr/>
              <a:t>17</a:t>
            </a:fld>
            <a:endParaRPr lang="en-US" dirty="0"/>
          </a:p>
        </p:txBody>
      </p:sp>
      <p:sp>
        <p:nvSpPr>
          <p:cNvPr id="5" name="Rectangle 4"/>
          <p:cNvSpPr/>
          <p:nvPr/>
        </p:nvSpPr>
        <p:spPr>
          <a:xfrm>
            <a:off x="152400" y="1600200"/>
            <a:ext cx="8534400" cy="5047536"/>
          </a:xfrm>
          <a:prstGeom prst="rect">
            <a:avLst/>
          </a:prstGeom>
        </p:spPr>
        <p:txBody>
          <a:bodyPr wrap="square">
            <a:spAutoFit/>
          </a:bodyPr>
          <a:lstStyle/>
          <a:p>
            <a:pPr lvl="1"/>
            <a:endParaRPr lang="en-US" sz="2800" dirty="0" smtClean="0">
              <a:solidFill>
                <a:prstClr val="black"/>
              </a:solidFill>
            </a:endParaRPr>
          </a:p>
          <a:p>
            <a:pPr lvl="1"/>
            <a:r>
              <a:rPr lang="en-US" sz="2800" dirty="0" smtClean="0">
                <a:solidFill>
                  <a:prstClr val="black"/>
                </a:solidFill>
              </a:rPr>
              <a:t>30 percent or More </a:t>
            </a:r>
            <a:r>
              <a:rPr lang="en-US" sz="2800" dirty="0">
                <a:solidFill>
                  <a:prstClr val="black"/>
                </a:solidFill>
              </a:rPr>
              <a:t>D</a:t>
            </a:r>
            <a:r>
              <a:rPr lang="en-US" sz="2800" dirty="0" smtClean="0">
                <a:solidFill>
                  <a:prstClr val="black"/>
                </a:solidFill>
              </a:rPr>
              <a:t>isabled Veterans</a:t>
            </a:r>
          </a:p>
          <a:p>
            <a:pPr marL="741363" lvl="0" indent="-457200" fontAlgn="base">
              <a:spcBef>
                <a:spcPts val="600"/>
              </a:spcBef>
              <a:spcAft>
                <a:spcPts val="600"/>
              </a:spcAft>
              <a:buFontTx/>
              <a:buChar char="-"/>
              <a:defRPr/>
            </a:pPr>
            <a:r>
              <a:rPr lang="en-US" sz="2400" dirty="0" smtClean="0">
                <a:solidFill>
                  <a:prstClr val="black"/>
                </a:solidFill>
              </a:rPr>
              <a:t>Veterans </a:t>
            </a:r>
            <a:r>
              <a:rPr lang="en-US" sz="2400" dirty="0">
                <a:solidFill>
                  <a:prstClr val="black"/>
                </a:solidFill>
              </a:rPr>
              <a:t>with a disability rating of 30 percent </a:t>
            </a:r>
            <a:br>
              <a:rPr lang="en-US" sz="2400" dirty="0">
                <a:solidFill>
                  <a:prstClr val="black"/>
                </a:solidFill>
              </a:rPr>
            </a:br>
            <a:r>
              <a:rPr lang="en-US" sz="2400" dirty="0">
                <a:solidFill>
                  <a:prstClr val="black"/>
                </a:solidFill>
              </a:rPr>
              <a:t>or more who meet the qualification requirements for the position can be hired </a:t>
            </a:r>
            <a:r>
              <a:rPr lang="en-US" sz="2400" dirty="0" smtClean="0">
                <a:solidFill>
                  <a:prstClr val="black"/>
                </a:solidFill>
              </a:rPr>
              <a:t>noncompetitively under </a:t>
            </a:r>
            <a:r>
              <a:rPr lang="en-US" sz="2400" dirty="0">
                <a:solidFill>
                  <a:prstClr val="black"/>
                </a:solidFill>
              </a:rPr>
              <a:t>a time-limited appointment lasting at least 60 </a:t>
            </a:r>
            <a:r>
              <a:rPr lang="en-US" sz="2400" dirty="0" smtClean="0">
                <a:solidFill>
                  <a:prstClr val="black"/>
                </a:solidFill>
              </a:rPr>
              <a:t>days</a:t>
            </a:r>
          </a:p>
          <a:p>
            <a:pPr marL="741363" lvl="0" indent="-457200" fontAlgn="base">
              <a:spcBef>
                <a:spcPts val="600"/>
              </a:spcBef>
              <a:spcAft>
                <a:spcPts val="600"/>
              </a:spcAft>
              <a:buFontTx/>
              <a:buChar char="-"/>
              <a:defRPr/>
            </a:pPr>
            <a:r>
              <a:rPr lang="en-US" sz="2400" dirty="0" smtClean="0">
                <a:solidFill>
                  <a:prstClr val="black"/>
                </a:solidFill>
              </a:rPr>
              <a:t>The </a:t>
            </a:r>
            <a:r>
              <a:rPr lang="en-US" sz="2400" dirty="0">
                <a:solidFill>
                  <a:prstClr val="black"/>
                </a:solidFill>
              </a:rPr>
              <a:t>hiring manager may convert the veteran to </a:t>
            </a:r>
            <a:br>
              <a:rPr lang="en-US" sz="2400" dirty="0">
                <a:solidFill>
                  <a:prstClr val="black"/>
                </a:solidFill>
              </a:rPr>
            </a:br>
            <a:r>
              <a:rPr lang="en-US" sz="2400" dirty="0">
                <a:solidFill>
                  <a:prstClr val="black"/>
                </a:solidFill>
              </a:rPr>
              <a:t>a permanent competitive service position at any time </a:t>
            </a:r>
            <a:r>
              <a:rPr lang="en-US" sz="2400" dirty="0" smtClean="0">
                <a:solidFill>
                  <a:prstClr val="black"/>
                </a:solidFill>
              </a:rPr>
              <a:t>             during </a:t>
            </a:r>
            <a:r>
              <a:rPr lang="en-US" sz="2400" dirty="0">
                <a:solidFill>
                  <a:prstClr val="black"/>
                </a:solidFill>
              </a:rPr>
              <a:t>the time-limited appointment</a:t>
            </a:r>
          </a:p>
          <a:p>
            <a:r>
              <a:rPr lang="en-US" sz="2400" dirty="0">
                <a:solidFill>
                  <a:prstClr val="black"/>
                </a:solidFill>
              </a:rPr>
              <a:t> </a:t>
            </a:r>
            <a:r>
              <a:rPr lang="en-US" sz="2400" dirty="0" smtClean="0">
                <a:solidFill>
                  <a:prstClr val="black"/>
                </a:solidFill>
              </a:rPr>
              <a:t>   </a:t>
            </a:r>
          </a:p>
          <a:p>
            <a:pPr marL="285750" indent="-285750">
              <a:buFont typeface="Arial" panose="020B0604020202020204" pitchFamily="34" charset="0"/>
              <a:buChar char="•"/>
            </a:pPr>
            <a:endParaRPr lang="en-US" sz="2600" dirty="0">
              <a:solidFill>
                <a:prstClr val="black"/>
              </a:solidFill>
            </a:endParaRPr>
          </a:p>
          <a:p>
            <a:pPr marL="285750" lvl="0" indent="-285750">
              <a:buFont typeface="Arial" panose="020B0604020202020204" pitchFamily="34" charset="0"/>
              <a:buChar char="•"/>
            </a:pPr>
            <a:endParaRPr lang="en-US" sz="2800" dirty="0">
              <a:solidFill>
                <a:prstClr val="black"/>
              </a:solidFill>
            </a:endParaRPr>
          </a:p>
        </p:txBody>
      </p:sp>
      <p:sp>
        <p:nvSpPr>
          <p:cNvPr id="7" name="Title 1"/>
          <p:cNvSpPr>
            <a:spLocks noGrp="1"/>
          </p:cNvSpPr>
          <p:nvPr>
            <p:ph type="ctrTitle"/>
          </p:nvPr>
        </p:nvSpPr>
        <p:spPr>
          <a:xfrm>
            <a:off x="0" y="566928"/>
            <a:ext cx="9144000" cy="1024128"/>
          </a:xfrm>
        </p:spPr>
        <p:txBody>
          <a:bodyPr/>
          <a:lstStyle/>
          <a:p>
            <a:r>
              <a:rPr lang="en-US" sz="3200" dirty="0" smtClean="0"/>
              <a:t>How Is “Schedule A” Different From Other Hiring? – 30% or More Disabled Veteran:</a:t>
            </a:r>
            <a:endParaRPr lang="en-US" sz="3200" dirty="0"/>
          </a:p>
        </p:txBody>
      </p:sp>
    </p:spTree>
    <p:extLst>
      <p:ext uri="{BB962C8B-B14F-4D97-AF65-F5344CB8AC3E}">
        <p14:creationId xmlns:p14="http://schemas.microsoft.com/office/powerpoint/2010/main" val="214207206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609600"/>
            <a:ext cx="9144000" cy="1024128"/>
          </a:xfrm>
        </p:spPr>
        <p:txBody>
          <a:bodyPr/>
          <a:lstStyle/>
          <a:p>
            <a:r>
              <a:rPr lang="en-US" sz="3200" dirty="0" smtClean="0"/>
              <a:t>What Else Should I Know</a:t>
            </a:r>
            <a:r>
              <a:rPr lang="en-US" sz="3200" dirty="0"/>
              <a:t>? – Appointments</a:t>
            </a:r>
          </a:p>
        </p:txBody>
      </p:sp>
      <p:sp>
        <p:nvSpPr>
          <p:cNvPr id="3" name="Date Placeholder 2"/>
          <p:cNvSpPr>
            <a:spLocks noGrp="1"/>
          </p:cNvSpPr>
          <p:nvPr>
            <p:ph type="dt" sz="half" idx="2"/>
          </p:nvPr>
        </p:nvSpPr>
        <p:spPr/>
        <p:txBody>
          <a:bodyPr/>
          <a:lstStyle/>
          <a:p>
            <a:fld id="{C530FA84-3014-452E-90EC-655BA1AFD1F8}" type="datetime1">
              <a:rPr lang="en-US" smtClean="0"/>
              <a:pPr/>
              <a:t>11/16/2017</a:t>
            </a:fld>
            <a:endParaRPr lang="en-US" dirty="0"/>
          </a:p>
        </p:txBody>
      </p:sp>
      <p:sp>
        <p:nvSpPr>
          <p:cNvPr id="4" name="Slide Number Placeholder 3"/>
          <p:cNvSpPr>
            <a:spLocks noGrp="1"/>
          </p:cNvSpPr>
          <p:nvPr>
            <p:ph type="sldNum" sz="quarter" idx="4"/>
          </p:nvPr>
        </p:nvSpPr>
        <p:spPr/>
        <p:txBody>
          <a:bodyPr/>
          <a:lstStyle/>
          <a:p>
            <a:fld id="{9A130CC6-AF16-4E75-B386-B0184CCD31FF}" type="slidenum">
              <a:rPr lang="en-US" smtClean="0"/>
              <a:pPr/>
              <a:t>18</a:t>
            </a:fld>
            <a:endParaRPr lang="en-US" dirty="0"/>
          </a:p>
        </p:txBody>
      </p:sp>
      <p:sp>
        <p:nvSpPr>
          <p:cNvPr id="5" name="TextBox 4"/>
          <p:cNvSpPr txBox="1"/>
          <p:nvPr/>
        </p:nvSpPr>
        <p:spPr>
          <a:xfrm>
            <a:off x="152400" y="1905000"/>
            <a:ext cx="8610600" cy="3385542"/>
          </a:xfrm>
          <a:prstGeom prst="rect">
            <a:avLst/>
          </a:prstGeom>
          <a:noFill/>
        </p:spPr>
        <p:txBody>
          <a:bodyPr wrap="square" rtlCol="0">
            <a:spAutoFit/>
          </a:bodyPr>
          <a:lstStyle/>
          <a:p>
            <a:pPr lvl="2"/>
            <a:r>
              <a:rPr lang="en-US" sz="2800" dirty="0" smtClean="0"/>
              <a:t>You can be appointed into Federal service in one of the following ways:</a:t>
            </a:r>
          </a:p>
          <a:p>
            <a:pPr lvl="1"/>
            <a:endParaRPr lang="en-US" sz="1200" dirty="0" smtClean="0"/>
          </a:p>
          <a:p>
            <a:pPr marL="1371600" lvl="2" indent="-457200">
              <a:buFont typeface="Calibri" panose="020F0502020204030204" pitchFamily="34" charset="0"/>
              <a:buChar char="-"/>
            </a:pPr>
            <a:r>
              <a:rPr lang="en-US" sz="2400" dirty="0" smtClean="0"/>
              <a:t>Permanent: not temporary or time-limited</a:t>
            </a:r>
          </a:p>
          <a:p>
            <a:pPr marL="1371600" lvl="2" indent="-457200">
              <a:buFont typeface="Calibri" panose="020F0502020204030204" pitchFamily="34" charset="0"/>
              <a:buChar char="-"/>
            </a:pPr>
            <a:r>
              <a:rPr lang="en-US" sz="2400" dirty="0" smtClean="0"/>
              <a:t>Temporary: one year or less, with a specific                     expiration date</a:t>
            </a:r>
          </a:p>
          <a:p>
            <a:pPr marL="1371600" lvl="2" indent="-457200">
              <a:buFont typeface="Calibri" panose="020F0502020204030204" pitchFamily="34" charset="0"/>
              <a:buChar char="-"/>
            </a:pPr>
            <a:r>
              <a:rPr lang="en-US" sz="2400" dirty="0" smtClean="0"/>
              <a:t>Term: more than one year but less than four years,                 with a specific expiration date</a:t>
            </a:r>
            <a:endParaRPr lang="en-US" sz="2600" dirty="0"/>
          </a:p>
          <a:p>
            <a:pPr lvl="1"/>
            <a:endParaRPr lang="en-US" sz="2600" dirty="0"/>
          </a:p>
        </p:txBody>
      </p:sp>
    </p:spTree>
    <p:extLst>
      <p:ext uri="{BB962C8B-B14F-4D97-AF65-F5344CB8AC3E}">
        <p14:creationId xmlns:p14="http://schemas.microsoft.com/office/powerpoint/2010/main" val="234246203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2"/>
          </p:nvPr>
        </p:nvSpPr>
        <p:spPr/>
        <p:txBody>
          <a:bodyPr/>
          <a:lstStyle/>
          <a:p>
            <a:fld id="{0D538448-5F61-4F0C-9E44-17ED6D091BA2}" type="datetime1">
              <a:rPr lang="en-US" smtClean="0"/>
              <a:pPr/>
              <a:t>11/16/2017</a:t>
            </a:fld>
            <a:endParaRPr lang="en-US" dirty="0"/>
          </a:p>
        </p:txBody>
      </p:sp>
      <p:sp>
        <p:nvSpPr>
          <p:cNvPr id="4" name="Slide Number Placeholder 3"/>
          <p:cNvSpPr>
            <a:spLocks noGrp="1"/>
          </p:cNvSpPr>
          <p:nvPr>
            <p:ph type="sldNum" sz="quarter" idx="4"/>
          </p:nvPr>
        </p:nvSpPr>
        <p:spPr/>
        <p:txBody>
          <a:bodyPr/>
          <a:lstStyle/>
          <a:p>
            <a:fld id="{9A130CC6-AF16-4E75-B386-B0184CCD31FF}" type="slidenum">
              <a:rPr lang="en-US" smtClean="0"/>
              <a:pPr/>
              <a:t>19</a:t>
            </a:fld>
            <a:endParaRPr lang="en-US" dirty="0"/>
          </a:p>
        </p:txBody>
      </p:sp>
      <p:sp>
        <p:nvSpPr>
          <p:cNvPr id="5" name="TextBox 4"/>
          <p:cNvSpPr txBox="1"/>
          <p:nvPr/>
        </p:nvSpPr>
        <p:spPr>
          <a:xfrm>
            <a:off x="152400" y="1828799"/>
            <a:ext cx="8382000" cy="4893647"/>
          </a:xfrm>
          <a:prstGeom prst="rect">
            <a:avLst/>
          </a:prstGeom>
          <a:noFill/>
        </p:spPr>
        <p:txBody>
          <a:bodyPr wrap="square" rtlCol="0">
            <a:spAutoFit/>
          </a:bodyPr>
          <a:lstStyle/>
          <a:p>
            <a:pPr marL="914400" lvl="1" indent="-457200">
              <a:buFont typeface="Arial" panose="020B0604020202020204" pitchFamily="34" charset="0"/>
              <a:buChar char="•"/>
            </a:pPr>
            <a:r>
              <a:rPr lang="en-US" sz="2800" dirty="0" smtClean="0">
                <a:solidFill>
                  <a:prstClr val="black"/>
                </a:solidFill>
              </a:rPr>
              <a:t>Federal agencies are required by law to provide reasonable accommodations to qualified applicants with disabilities, unless it would result in undue hardship to the agency</a:t>
            </a:r>
          </a:p>
          <a:p>
            <a:pPr marL="914400" lvl="1" indent="-457200">
              <a:buFont typeface="Arial" panose="020B0604020202020204" pitchFamily="34" charset="0"/>
              <a:buChar char="•"/>
            </a:pPr>
            <a:endParaRPr lang="en-US" dirty="0" smtClean="0">
              <a:solidFill>
                <a:prstClr val="black"/>
              </a:solidFill>
            </a:endParaRPr>
          </a:p>
          <a:p>
            <a:pPr marL="914400" lvl="1" indent="-457200">
              <a:buFont typeface="Arial" panose="020B0604020202020204" pitchFamily="34" charset="0"/>
              <a:buChar char="•"/>
            </a:pPr>
            <a:r>
              <a:rPr lang="en-US" sz="2800" dirty="0" smtClean="0">
                <a:solidFill>
                  <a:prstClr val="black"/>
                </a:solidFill>
              </a:rPr>
              <a:t>You can request a reasonable accommodation any time during the hiring process</a:t>
            </a:r>
          </a:p>
          <a:p>
            <a:pPr marL="914400" lvl="1" indent="-457200">
              <a:buFont typeface="Arial" panose="020B0604020202020204" pitchFamily="34" charset="0"/>
              <a:buChar char="•"/>
            </a:pPr>
            <a:endParaRPr lang="en-US" dirty="0" smtClean="0">
              <a:solidFill>
                <a:prstClr val="black"/>
              </a:solidFill>
            </a:endParaRPr>
          </a:p>
          <a:p>
            <a:pPr marL="914400" lvl="1" indent="-457200">
              <a:buFont typeface="Arial" panose="020B0604020202020204" pitchFamily="34" charset="0"/>
              <a:buChar char="•"/>
            </a:pPr>
            <a:r>
              <a:rPr lang="en-US" sz="2800" dirty="0" smtClean="0">
                <a:solidFill>
                  <a:prstClr val="black"/>
                </a:solidFill>
              </a:rPr>
              <a:t>Examples of reasonable accommodations during the hiring process include providing interpreters, readers, or other personal assistance</a:t>
            </a:r>
            <a:endParaRPr lang="en-US" sz="3200" dirty="0">
              <a:solidFill>
                <a:prstClr val="black"/>
              </a:solidFill>
            </a:endParaRPr>
          </a:p>
          <a:p>
            <a:pPr marL="1257300" lvl="2" indent="-342900">
              <a:buFontTx/>
              <a:buChar char="-"/>
            </a:pPr>
            <a:endParaRPr lang="en-US" sz="2400" dirty="0" smtClean="0">
              <a:solidFill>
                <a:prstClr val="black"/>
              </a:solidFill>
            </a:endParaRPr>
          </a:p>
        </p:txBody>
      </p:sp>
      <p:sp>
        <p:nvSpPr>
          <p:cNvPr id="7" name="Title 1"/>
          <p:cNvSpPr>
            <a:spLocks noGrp="1"/>
          </p:cNvSpPr>
          <p:nvPr>
            <p:ph type="ctrTitle"/>
          </p:nvPr>
        </p:nvSpPr>
        <p:spPr>
          <a:xfrm>
            <a:off x="0" y="609600"/>
            <a:ext cx="9144000" cy="1024128"/>
          </a:xfrm>
        </p:spPr>
        <p:txBody>
          <a:bodyPr/>
          <a:lstStyle/>
          <a:p>
            <a:r>
              <a:rPr lang="en-US" sz="3200" dirty="0" smtClean="0"/>
              <a:t>What Else Should I Know? –              Reasonable Accommodations</a:t>
            </a:r>
            <a:endParaRPr lang="en-US" sz="3200" dirty="0"/>
          </a:p>
        </p:txBody>
      </p:sp>
    </p:spTree>
    <p:extLst>
      <p:ext uri="{BB962C8B-B14F-4D97-AF65-F5344CB8AC3E}">
        <p14:creationId xmlns:p14="http://schemas.microsoft.com/office/powerpoint/2010/main" val="69608498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a:xfrm>
            <a:off x="0" y="566928"/>
            <a:ext cx="9144000" cy="652272"/>
          </a:xfrm>
        </p:spPr>
        <p:txBody>
          <a:bodyPr/>
          <a:lstStyle/>
          <a:p>
            <a:r>
              <a:rPr lang="en-US" sz="3200" dirty="0" smtClean="0"/>
              <a:t>Overview</a:t>
            </a:r>
            <a:endParaRPr lang="en-US" sz="3200" dirty="0"/>
          </a:p>
        </p:txBody>
      </p:sp>
      <p:sp>
        <p:nvSpPr>
          <p:cNvPr id="7" name="Content Placeholder 6"/>
          <p:cNvSpPr>
            <a:spLocks noGrp="1"/>
          </p:cNvSpPr>
          <p:nvPr>
            <p:ph sz="quarter" idx="13"/>
          </p:nvPr>
        </p:nvSpPr>
        <p:spPr>
          <a:xfrm>
            <a:off x="533400" y="1371600"/>
            <a:ext cx="8153400" cy="4876800"/>
          </a:xfrm>
        </p:spPr>
        <p:txBody>
          <a:bodyPr/>
          <a:lstStyle/>
          <a:p>
            <a:r>
              <a:rPr lang="en-US" sz="2800" dirty="0" smtClean="0"/>
              <a:t>What Is The “Schedule A” Hiring Authority?</a:t>
            </a:r>
          </a:p>
          <a:p>
            <a:r>
              <a:rPr lang="en-US" sz="2800" dirty="0" smtClean="0"/>
              <a:t>How Can I Be Considered Under “Schedule A?”</a:t>
            </a:r>
          </a:p>
          <a:p>
            <a:pPr lvl="1"/>
            <a:r>
              <a:rPr lang="en-US" sz="2400" dirty="0" smtClean="0"/>
              <a:t>Eligibility and Qualifications</a:t>
            </a:r>
          </a:p>
          <a:p>
            <a:pPr lvl="1"/>
            <a:r>
              <a:rPr lang="en-US" sz="2400" dirty="0" smtClean="0"/>
              <a:t>Documentation</a:t>
            </a:r>
          </a:p>
          <a:p>
            <a:pPr lvl="1"/>
            <a:r>
              <a:rPr lang="en-US" sz="2400" dirty="0" smtClean="0"/>
              <a:t>Searching For Jobs</a:t>
            </a:r>
          </a:p>
          <a:p>
            <a:pPr lvl="1"/>
            <a:r>
              <a:rPr lang="en-US" sz="2400" dirty="0" smtClean="0"/>
              <a:t>Applying For Jobs</a:t>
            </a:r>
          </a:p>
          <a:p>
            <a:r>
              <a:rPr lang="en-US" sz="2800" dirty="0" smtClean="0"/>
              <a:t>Who Can </a:t>
            </a:r>
            <a:r>
              <a:rPr lang="en-US" sz="2800" dirty="0"/>
              <a:t>H</a:t>
            </a:r>
            <a:r>
              <a:rPr lang="en-US" sz="2800" dirty="0" smtClean="0"/>
              <a:t>elp </a:t>
            </a:r>
            <a:r>
              <a:rPr lang="en-US" sz="2800" dirty="0"/>
              <a:t>M</a:t>
            </a:r>
            <a:r>
              <a:rPr lang="en-US" sz="2800" dirty="0" smtClean="0"/>
              <a:t>e </a:t>
            </a:r>
            <a:r>
              <a:rPr lang="en-US" sz="2800" dirty="0"/>
              <a:t>U</a:t>
            </a:r>
            <a:r>
              <a:rPr lang="en-US" sz="2800" dirty="0" smtClean="0"/>
              <a:t>nderstand “Schedule A?”</a:t>
            </a:r>
          </a:p>
          <a:p>
            <a:r>
              <a:rPr lang="en-US" sz="2800" dirty="0" smtClean="0"/>
              <a:t>How Is “Schedule A” Different From Other Hiring?</a:t>
            </a:r>
          </a:p>
          <a:p>
            <a:r>
              <a:rPr lang="en-US" sz="2800" dirty="0" smtClean="0"/>
              <a:t>What Else Should I Know?</a:t>
            </a:r>
          </a:p>
          <a:p>
            <a:r>
              <a:rPr lang="en-US" sz="2800" dirty="0" smtClean="0"/>
              <a:t>Where Can I Get More Information?</a:t>
            </a:r>
            <a:endParaRPr lang="en-US" sz="2800" dirty="0"/>
          </a:p>
          <a:p>
            <a:endParaRPr lang="en-US" dirty="0" smtClean="0"/>
          </a:p>
          <a:p>
            <a:endParaRPr lang="en-US" dirty="0"/>
          </a:p>
        </p:txBody>
      </p:sp>
      <p:sp>
        <p:nvSpPr>
          <p:cNvPr id="12" name="Date Placeholder 11"/>
          <p:cNvSpPr>
            <a:spLocks noGrp="1"/>
          </p:cNvSpPr>
          <p:nvPr>
            <p:ph type="dt" sz="half" idx="2"/>
          </p:nvPr>
        </p:nvSpPr>
        <p:spPr>
          <a:xfrm>
            <a:off x="0" y="6629400"/>
            <a:ext cx="1295400" cy="228600"/>
          </a:xfrm>
        </p:spPr>
        <p:txBody>
          <a:bodyPr/>
          <a:lstStyle/>
          <a:p>
            <a:fld id="{CF0A0A52-C5ED-4FC2-B394-E08031DF0437}" type="datetime1">
              <a:rPr lang="en-US" smtClean="0"/>
              <a:pPr/>
              <a:t>11/16/2017</a:t>
            </a:fld>
            <a:endParaRPr lang="en-US" dirty="0"/>
          </a:p>
        </p:txBody>
      </p:sp>
      <p:sp>
        <p:nvSpPr>
          <p:cNvPr id="13" name="Slide Number Placeholder 12"/>
          <p:cNvSpPr>
            <a:spLocks noGrp="1"/>
          </p:cNvSpPr>
          <p:nvPr>
            <p:ph type="sldNum" sz="quarter" idx="4"/>
          </p:nvPr>
        </p:nvSpPr>
        <p:spPr/>
        <p:txBody>
          <a:bodyPr/>
          <a:lstStyle/>
          <a:p>
            <a:fld id="{9A130CC6-AF16-4E75-B386-B0184CCD31FF}" type="slidenum">
              <a:rPr lang="en-US" smtClean="0"/>
              <a:pPr/>
              <a:t>2</a:t>
            </a:fld>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2"/>
          </p:nvPr>
        </p:nvSpPr>
        <p:spPr/>
        <p:txBody>
          <a:bodyPr/>
          <a:lstStyle/>
          <a:p>
            <a:fld id="{C530FA84-3014-452E-90EC-655BA1AFD1F8}" type="datetime1">
              <a:rPr lang="en-US" smtClean="0"/>
              <a:pPr/>
              <a:t>11/16/2017</a:t>
            </a:fld>
            <a:endParaRPr lang="en-US" dirty="0"/>
          </a:p>
        </p:txBody>
      </p:sp>
      <p:sp>
        <p:nvSpPr>
          <p:cNvPr id="4" name="Slide Number Placeholder 3"/>
          <p:cNvSpPr>
            <a:spLocks noGrp="1"/>
          </p:cNvSpPr>
          <p:nvPr>
            <p:ph type="sldNum" sz="quarter" idx="4"/>
          </p:nvPr>
        </p:nvSpPr>
        <p:spPr/>
        <p:txBody>
          <a:bodyPr/>
          <a:lstStyle/>
          <a:p>
            <a:fld id="{9A130CC6-AF16-4E75-B386-B0184CCD31FF}" type="slidenum">
              <a:rPr lang="en-US" smtClean="0"/>
              <a:pPr/>
              <a:t>20</a:t>
            </a:fld>
            <a:endParaRPr lang="en-US" dirty="0"/>
          </a:p>
        </p:txBody>
      </p:sp>
      <p:sp>
        <p:nvSpPr>
          <p:cNvPr id="5" name="TextBox 4"/>
          <p:cNvSpPr txBox="1"/>
          <p:nvPr/>
        </p:nvSpPr>
        <p:spPr>
          <a:xfrm>
            <a:off x="228600" y="1905000"/>
            <a:ext cx="8229600" cy="3631763"/>
          </a:xfrm>
          <a:prstGeom prst="rect">
            <a:avLst/>
          </a:prstGeom>
          <a:noFill/>
        </p:spPr>
        <p:txBody>
          <a:bodyPr wrap="square" rtlCol="0">
            <a:spAutoFit/>
          </a:bodyPr>
          <a:lstStyle/>
          <a:p>
            <a:pPr lvl="1"/>
            <a:r>
              <a:rPr lang="en-US" sz="2800" dirty="0" smtClean="0"/>
              <a:t>The Workforce Recruitment Program for College Students with Disabilities (WRP) is:</a:t>
            </a:r>
          </a:p>
          <a:p>
            <a:pPr marL="914400" lvl="1" indent="-457200">
              <a:buFont typeface="Calibri" panose="020F0502020204030204" pitchFamily="34" charset="0"/>
              <a:buChar char="-"/>
            </a:pPr>
            <a:r>
              <a:rPr lang="en-US" sz="2400" dirty="0" smtClean="0"/>
              <a:t>A </a:t>
            </a:r>
            <a:r>
              <a:rPr lang="en-US" sz="2400" dirty="0"/>
              <a:t>recruitment and referral program that connects </a:t>
            </a:r>
            <a:r>
              <a:rPr lang="en-US" sz="2400" dirty="0" smtClean="0"/>
              <a:t>Federal </a:t>
            </a:r>
            <a:r>
              <a:rPr lang="en-US" sz="2400" dirty="0"/>
              <a:t>and private sector employers nationwide with </a:t>
            </a:r>
            <a:r>
              <a:rPr lang="en-US" sz="2400" dirty="0" smtClean="0"/>
              <a:t>college </a:t>
            </a:r>
            <a:r>
              <a:rPr lang="en-US" sz="2400" dirty="0"/>
              <a:t>students and recent graduates with </a:t>
            </a:r>
            <a:r>
              <a:rPr lang="en-US" sz="2400" dirty="0" smtClean="0"/>
              <a:t>disabilities</a:t>
            </a:r>
          </a:p>
          <a:p>
            <a:pPr lvl="1"/>
            <a:endParaRPr lang="en-US" sz="1200" dirty="0" smtClean="0"/>
          </a:p>
          <a:p>
            <a:pPr marL="914400" lvl="1" indent="-457200">
              <a:buFont typeface="Calibri" panose="020F0502020204030204" pitchFamily="34" charset="0"/>
              <a:buChar char="-"/>
            </a:pPr>
            <a:r>
              <a:rPr lang="en-US" sz="2400" dirty="0" smtClean="0"/>
              <a:t>Managed by the </a:t>
            </a:r>
            <a:r>
              <a:rPr lang="en-US" sz="2400" dirty="0"/>
              <a:t>Department of Labor, Office of Disability Employment Policy and the Department of Defense, Office of Management &amp; Equal </a:t>
            </a:r>
            <a:r>
              <a:rPr lang="en-US" sz="2400" dirty="0" smtClean="0"/>
              <a:t>Employment</a:t>
            </a:r>
          </a:p>
          <a:p>
            <a:endParaRPr lang="en-US" dirty="0"/>
          </a:p>
        </p:txBody>
      </p:sp>
      <p:sp>
        <p:nvSpPr>
          <p:cNvPr id="7" name="Title 1"/>
          <p:cNvSpPr>
            <a:spLocks noGrp="1"/>
          </p:cNvSpPr>
          <p:nvPr>
            <p:ph type="ctrTitle"/>
          </p:nvPr>
        </p:nvSpPr>
        <p:spPr>
          <a:xfrm>
            <a:off x="0" y="609600"/>
            <a:ext cx="9144000" cy="1024128"/>
          </a:xfrm>
        </p:spPr>
        <p:txBody>
          <a:bodyPr/>
          <a:lstStyle/>
          <a:p>
            <a:r>
              <a:rPr lang="en-US" sz="3200" dirty="0" smtClean="0"/>
              <a:t>What Else Should I Know? – The Workforce Recruitment Program (WRP)</a:t>
            </a:r>
            <a:endParaRPr lang="en-US" sz="3200" dirty="0"/>
          </a:p>
        </p:txBody>
      </p:sp>
    </p:spTree>
    <p:extLst>
      <p:ext uri="{BB962C8B-B14F-4D97-AF65-F5344CB8AC3E}">
        <p14:creationId xmlns:p14="http://schemas.microsoft.com/office/powerpoint/2010/main" val="287411519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2"/>
          </p:nvPr>
        </p:nvSpPr>
        <p:spPr/>
        <p:txBody>
          <a:bodyPr/>
          <a:lstStyle/>
          <a:p>
            <a:fld id="{0D538448-5F61-4F0C-9E44-17ED6D091BA2}" type="datetime1">
              <a:rPr lang="en-US" smtClean="0"/>
              <a:pPr/>
              <a:t>11/16/2017</a:t>
            </a:fld>
            <a:endParaRPr lang="en-US" dirty="0"/>
          </a:p>
        </p:txBody>
      </p:sp>
      <p:sp>
        <p:nvSpPr>
          <p:cNvPr id="4" name="Slide Number Placeholder 3"/>
          <p:cNvSpPr>
            <a:spLocks noGrp="1"/>
          </p:cNvSpPr>
          <p:nvPr>
            <p:ph type="sldNum" sz="quarter" idx="4"/>
          </p:nvPr>
        </p:nvSpPr>
        <p:spPr/>
        <p:txBody>
          <a:bodyPr/>
          <a:lstStyle/>
          <a:p>
            <a:fld id="{9A130CC6-AF16-4E75-B386-B0184CCD31FF}" type="slidenum">
              <a:rPr lang="en-US" smtClean="0"/>
              <a:pPr/>
              <a:t>21</a:t>
            </a:fld>
            <a:endParaRPr lang="en-US" dirty="0"/>
          </a:p>
        </p:txBody>
      </p:sp>
      <p:sp>
        <p:nvSpPr>
          <p:cNvPr id="5" name="TextBox 4"/>
          <p:cNvSpPr txBox="1"/>
          <p:nvPr/>
        </p:nvSpPr>
        <p:spPr>
          <a:xfrm>
            <a:off x="143540" y="1905000"/>
            <a:ext cx="8610600" cy="4308872"/>
          </a:xfrm>
          <a:prstGeom prst="rect">
            <a:avLst/>
          </a:prstGeom>
          <a:noFill/>
        </p:spPr>
        <p:txBody>
          <a:bodyPr wrap="square" rtlCol="0">
            <a:spAutoFit/>
          </a:bodyPr>
          <a:lstStyle/>
          <a:p>
            <a:pPr marL="457200" indent="-457200">
              <a:buFont typeface="Arial" panose="020B0604020202020204" pitchFamily="34" charset="0"/>
              <a:buChar char="•"/>
              <a:defRPr/>
            </a:pPr>
            <a:r>
              <a:rPr lang="en-US" sz="2800" dirty="0" smtClean="0"/>
              <a:t>The WRP is </a:t>
            </a:r>
            <a:r>
              <a:rPr lang="en-US" sz="2800" dirty="0"/>
              <a:t>an excellent way for students and recent graduates with disabilities in all fields of study to</a:t>
            </a:r>
            <a:r>
              <a:rPr lang="en-US" sz="2800" dirty="0" smtClean="0"/>
              <a:t>:</a:t>
            </a:r>
          </a:p>
          <a:p>
            <a:pPr marL="914400" lvl="1" indent="-457200">
              <a:buFontTx/>
              <a:buChar char="-"/>
            </a:pPr>
            <a:r>
              <a:rPr lang="en-US" sz="2400" dirty="0" smtClean="0"/>
              <a:t>Market </a:t>
            </a:r>
            <a:r>
              <a:rPr lang="en-US" sz="2400" dirty="0"/>
              <a:t>their abilities to a wide variety of </a:t>
            </a:r>
            <a:r>
              <a:rPr lang="en-US" sz="2400" dirty="0" smtClean="0"/>
              <a:t>potential           employers </a:t>
            </a:r>
            <a:r>
              <a:rPr lang="en-US" sz="2400" dirty="0"/>
              <a:t>across the United </a:t>
            </a:r>
            <a:r>
              <a:rPr lang="en-US" sz="2400" dirty="0" smtClean="0"/>
              <a:t>States</a:t>
            </a:r>
          </a:p>
          <a:p>
            <a:pPr marL="914400" lvl="1" indent="-457200">
              <a:buFontTx/>
              <a:buChar char="-"/>
            </a:pPr>
            <a:endParaRPr lang="en-US" sz="1200" dirty="0" smtClean="0"/>
          </a:p>
          <a:p>
            <a:pPr marL="914400" lvl="1" indent="-457200">
              <a:buFontTx/>
              <a:buChar char="-"/>
            </a:pPr>
            <a:r>
              <a:rPr lang="en-US" sz="2400" dirty="0" smtClean="0"/>
              <a:t>Sharpen their interviewing </a:t>
            </a:r>
            <a:r>
              <a:rPr lang="en-US" sz="2400" dirty="0"/>
              <a:t>skills during a required </a:t>
            </a:r>
            <a:r>
              <a:rPr lang="en-US" sz="2400" dirty="0" smtClean="0"/>
              <a:t>phone </a:t>
            </a:r>
            <a:r>
              <a:rPr lang="en-US" sz="2400" dirty="0"/>
              <a:t>interview with a WRP </a:t>
            </a:r>
            <a:r>
              <a:rPr lang="en-US" sz="2400" dirty="0" smtClean="0"/>
              <a:t>recruiter</a:t>
            </a:r>
          </a:p>
          <a:p>
            <a:pPr marL="914400" lvl="1" indent="-457200">
              <a:buFontTx/>
              <a:buChar char="-"/>
            </a:pPr>
            <a:endParaRPr lang="en-US" sz="1200" dirty="0" smtClean="0"/>
          </a:p>
          <a:p>
            <a:pPr marL="914400" lvl="1" indent="-457200">
              <a:buFontTx/>
              <a:buChar char="-"/>
            </a:pPr>
            <a:r>
              <a:rPr lang="en-US" sz="2400" dirty="0" smtClean="0"/>
              <a:t>Gain </a:t>
            </a:r>
            <a:r>
              <a:rPr lang="en-US" sz="2400" dirty="0"/>
              <a:t>valuable skills, experience, and contacts on </a:t>
            </a:r>
            <a:r>
              <a:rPr lang="en-US" sz="2400" dirty="0" smtClean="0"/>
              <a:t>the job</a:t>
            </a:r>
          </a:p>
          <a:p>
            <a:pPr marL="914400" lvl="1" indent="-457200">
              <a:buFontTx/>
              <a:buChar char="-"/>
            </a:pPr>
            <a:endParaRPr lang="en-US" dirty="0" smtClean="0"/>
          </a:p>
          <a:p>
            <a:pPr marL="457200" indent="-457200">
              <a:buFont typeface="Arial" panose="020B0604020202020204" pitchFamily="34" charset="0"/>
              <a:buChar char="•"/>
            </a:pPr>
            <a:r>
              <a:rPr lang="en-US" sz="2800" dirty="0" smtClean="0"/>
              <a:t>For more information on the WRP, visit:  </a:t>
            </a:r>
            <a:r>
              <a:rPr lang="en-US" sz="2800" dirty="0" smtClean="0">
                <a:hlinkClick r:id="rId3"/>
              </a:rPr>
              <a:t>https</a:t>
            </a:r>
            <a:r>
              <a:rPr lang="en-US" sz="2800" dirty="0">
                <a:hlinkClick r:id="rId3"/>
              </a:rPr>
              <a:t>://wrp.gov</a:t>
            </a:r>
            <a:r>
              <a:rPr lang="en-US" sz="2800" dirty="0" smtClean="0">
                <a:hlinkClick r:id="rId3"/>
              </a:rPr>
              <a:t>/</a:t>
            </a:r>
            <a:r>
              <a:rPr lang="en-US" sz="2800" dirty="0" smtClean="0"/>
              <a:t> </a:t>
            </a:r>
          </a:p>
        </p:txBody>
      </p:sp>
      <p:sp>
        <p:nvSpPr>
          <p:cNvPr id="7" name="Title 1"/>
          <p:cNvSpPr>
            <a:spLocks noGrp="1"/>
          </p:cNvSpPr>
          <p:nvPr>
            <p:ph type="ctrTitle"/>
          </p:nvPr>
        </p:nvSpPr>
        <p:spPr>
          <a:xfrm>
            <a:off x="0" y="609600"/>
            <a:ext cx="9144000" cy="1024128"/>
          </a:xfrm>
        </p:spPr>
        <p:txBody>
          <a:bodyPr/>
          <a:lstStyle/>
          <a:p>
            <a:r>
              <a:rPr lang="en-US" sz="3200" dirty="0" smtClean="0"/>
              <a:t>What Else Should I Know? – The Workforce Recruitment Program (WRP) (cont’d)</a:t>
            </a:r>
            <a:endParaRPr lang="en-US" sz="3200" dirty="0"/>
          </a:p>
        </p:txBody>
      </p:sp>
    </p:spTree>
    <p:extLst>
      <p:ext uri="{BB962C8B-B14F-4D97-AF65-F5344CB8AC3E}">
        <p14:creationId xmlns:p14="http://schemas.microsoft.com/office/powerpoint/2010/main" val="108687111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3200" dirty="0" smtClean="0"/>
              <a:t>Where Can I Get More Information?</a:t>
            </a:r>
            <a:endParaRPr lang="en-US" sz="3200" dirty="0"/>
          </a:p>
        </p:txBody>
      </p:sp>
      <p:sp>
        <p:nvSpPr>
          <p:cNvPr id="3" name="Date Placeholder 2"/>
          <p:cNvSpPr>
            <a:spLocks noGrp="1"/>
          </p:cNvSpPr>
          <p:nvPr>
            <p:ph type="dt" sz="half" idx="2"/>
          </p:nvPr>
        </p:nvSpPr>
        <p:spPr/>
        <p:txBody>
          <a:bodyPr/>
          <a:lstStyle/>
          <a:p>
            <a:fld id="{0D538448-5F61-4F0C-9E44-17ED6D091BA2}" type="datetime1">
              <a:rPr lang="en-US" smtClean="0"/>
              <a:pPr/>
              <a:t>11/16/2017</a:t>
            </a:fld>
            <a:endParaRPr lang="en-US" dirty="0"/>
          </a:p>
        </p:txBody>
      </p:sp>
      <p:sp>
        <p:nvSpPr>
          <p:cNvPr id="4" name="Slide Number Placeholder 3"/>
          <p:cNvSpPr>
            <a:spLocks noGrp="1"/>
          </p:cNvSpPr>
          <p:nvPr>
            <p:ph type="sldNum" sz="quarter" idx="4"/>
          </p:nvPr>
        </p:nvSpPr>
        <p:spPr/>
        <p:txBody>
          <a:bodyPr/>
          <a:lstStyle/>
          <a:p>
            <a:fld id="{9A130CC6-AF16-4E75-B386-B0184CCD31FF}" type="slidenum">
              <a:rPr lang="en-US" smtClean="0"/>
              <a:pPr/>
              <a:t>22</a:t>
            </a:fld>
            <a:endParaRPr lang="en-US" dirty="0"/>
          </a:p>
        </p:txBody>
      </p:sp>
      <p:sp>
        <p:nvSpPr>
          <p:cNvPr id="5" name="TextBox 4"/>
          <p:cNvSpPr txBox="1"/>
          <p:nvPr/>
        </p:nvSpPr>
        <p:spPr>
          <a:xfrm>
            <a:off x="76200" y="1600200"/>
            <a:ext cx="8991600" cy="4862870"/>
          </a:xfrm>
          <a:prstGeom prst="rect">
            <a:avLst/>
          </a:prstGeom>
          <a:noFill/>
        </p:spPr>
        <p:txBody>
          <a:bodyPr wrap="square" rtlCol="0">
            <a:spAutoFit/>
          </a:bodyPr>
          <a:lstStyle/>
          <a:p>
            <a:pPr marL="457200" indent="-457200">
              <a:buFont typeface="Arial" panose="020B0604020202020204" pitchFamily="34" charset="0"/>
              <a:buChar char="•"/>
            </a:pPr>
            <a:r>
              <a:rPr lang="en-US" sz="2600" dirty="0" smtClean="0"/>
              <a:t>USAJOBS </a:t>
            </a:r>
            <a:r>
              <a:rPr lang="en-US" sz="2600" dirty="0" smtClean="0">
                <a:hlinkClick r:id="rId3"/>
              </a:rPr>
              <a:t>https</a:t>
            </a:r>
            <a:r>
              <a:rPr lang="en-US" sz="2600" dirty="0">
                <a:hlinkClick r:id="rId3"/>
              </a:rPr>
              <a:t>://help.usajobs.gov/index.php/Individuals_with_Disabilities</a:t>
            </a:r>
            <a:endParaRPr lang="en-US" sz="2600" dirty="0"/>
          </a:p>
          <a:p>
            <a:pPr marL="457200" indent="-457200">
              <a:buFont typeface="Arial" panose="020B0604020202020204" pitchFamily="34" charset="0"/>
              <a:buChar char="•"/>
            </a:pPr>
            <a:r>
              <a:rPr lang="en-US" sz="2600" dirty="0"/>
              <a:t>Schedule A video </a:t>
            </a:r>
            <a:br>
              <a:rPr lang="en-US" sz="2600" dirty="0"/>
            </a:br>
            <a:r>
              <a:rPr lang="en-US" sz="2600" dirty="0" smtClean="0">
                <a:hlinkClick r:id="rId4"/>
              </a:rPr>
              <a:t>https</a:t>
            </a:r>
            <a:r>
              <a:rPr lang="en-US" sz="2600" dirty="0">
                <a:hlinkClick r:id="rId4"/>
              </a:rPr>
              <a:t>://www.youtube.com/watch?v=gqRwI-6zCow</a:t>
            </a:r>
            <a:endParaRPr lang="en-US" sz="2600" dirty="0"/>
          </a:p>
          <a:p>
            <a:pPr marL="457200" indent="-457200">
              <a:buFont typeface="Arial" panose="020B0604020202020204" pitchFamily="34" charset="0"/>
              <a:buChar char="•"/>
            </a:pPr>
            <a:r>
              <a:rPr lang="en-US" sz="2600" dirty="0"/>
              <a:t>Disability </a:t>
            </a:r>
            <a:r>
              <a:rPr lang="en-US" sz="2600" dirty="0" smtClean="0"/>
              <a:t>Employment  </a:t>
            </a:r>
            <a:br>
              <a:rPr lang="en-US" sz="2600" dirty="0" smtClean="0"/>
            </a:br>
            <a:r>
              <a:rPr lang="en-US" sz="2600" dirty="0" smtClean="0">
                <a:hlinkClick r:id="rId5"/>
              </a:rPr>
              <a:t>https</a:t>
            </a:r>
            <a:r>
              <a:rPr lang="en-US" sz="2600" dirty="0">
                <a:hlinkClick r:id="rId5"/>
              </a:rPr>
              <a:t>://www.opm.gov/policy-data-oversight/disability-employment/</a:t>
            </a:r>
            <a:r>
              <a:rPr lang="en-US" sz="2600" dirty="0"/>
              <a:t> </a:t>
            </a:r>
          </a:p>
          <a:p>
            <a:pPr marL="457200" indent="-457200">
              <a:buFont typeface="Arial" panose="020B0604020202020204" pitchFamily="34" charset="0"/>
              <a:buChar char="•"/>
            </a:pPr>
            <a:r>
              <a:rPr lang="en-US" sz="2600" dirty="0"/>
              <a:t>Workforce Recruitment </a:t>
            </a:r>
            <a:r>
              <a:rPr lang="en-US" sz="2600" dirty="0" smtClean="0"/>
              <a:t>Program</a:t>
            </a:r>
            <a:br>
              <a:rPr lang="en-US" sz="2600" dirty="0" smtClean="0"/>
            </a:br>
            <a:r>
              <a:rPr lang="en-US" sz="2600" dirty="0">
                <a:hlinkClick r:id="rId6"/>
              </a:rPr>
              <a:t>https://wrp.gov/</a:t>
            </a:r>
            <a:r>
              <a:rPr lang="en-US" sz="2600" dirty="0"/>
              <a:t> </a:t>
            </a:r>
            <a:endParaRPr lang="en-US" sz="2600" dirty="0" smtClean="0"/>
          </a:p>
          <a:p>
            <a:pPr marL="457200" indent="-457200">
              <a:buFont typeface="Arial" panose="020B0604020202020204" pitchFamily="34" charset="0"/>
              <a:buChar char="•"/>
            </a:pPr>
            <a:r>
              <a:rPr lang="en-US" sz="2600" dirty="0" smtClean="0"/>
              <a:t>Pathways Programs and Veteran Hiring Authorities </a:t>
            </a:r>
            <a:r>
              <a:rPr lang="en-US" sz="2600" dirty="0" smtClean="0">
                <a:hlinkClick r:id="rId7"/>
              </a:rPr>
              <a:t>https://hru.gov/Studio_Recruitment/HT_Hiring_Toolkit.aspx</a:t>
            </a:r>
            <a:endParaRPr lang="en-US" sz="2600" dirty="0"/>
          </a:p>
        </p:txBody>
      </p:sp>
    </p:spTree>
    <p:extLst>
      <p:ext uri="{BB962C8B-B14F-4D97-AF65-F5344CB8AC3E}">
        <p14:creationId xmlns:p14="http://schemas.microsoft.com/office/powerpoint/2010/main" val="45600480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Contact Us</a:t>
            </a:r>
            <a:endParaRPr lang="en-US" dirty="0"/>
          </a:p>
        </p:txBody>
      </p:sp>
      <p:sp>
        <p:nvSpPr>
          <p:cNvPr id="3" name="Date Placeholder 2"/>
          <p:cNvSpPr>
            <a:spLocks noGrp="1"/>
          </p:cNvSpPr>
          <p:nvPr>
            <p:ph type="dt" sz="half" idx="2"/>
          </p:nvPr>
        </p:nvSpPr>
        <p:spPr/>
        <p:txBody>
          <a:bodyPr/>
          <a:lstStyle/>
          <a:p>
            <a:fld id="{0D538448-5F61-4F0C-9E44-17ED6D091BA2}" type="datetime1">
              <a:rPr lang="en-US" smtClean="0"/>
              <a:pPr/>
              <a:t>11/16/2017</a:t>
            </a:fld>
            <a:endParaRPr lang="en-US" dirty="0"/>
          </a:p>
        </p:txBody>
      </p:sp>
      <p:sp>
        <p:nvSpPr>
          <p:cNvPr id="4" name="Slide Number Placeholder 3"/>
          <p:cNvSpPr>
            <a:spLocks noGrp="1"/>
          </p:cNvSpPr>
          <p:nvPr>
            <p:ph type="sldNum" sz="quarter" idx="4"/>
          </p:nvPr>
        </p:nvSpPr>
        <p:spPr/>
        <p:txBody>
          <a:bodyPr/>
          <a:lstStyle/>
          <a:p>
            <a:fld id="{9A130CC6-AF16-4E75-B386-B0184CCD31FF}" type="slidenum">
              <a:rPr lang="en-US" smtClean="0"/>
              <a:pPr/>
              <a:t>23</a:t>
            </a:fld>
            <a:endParaRPr lang="en-US" dirty="0"/>
          </a:p>
        </p:txBody>
      </p:sp>
      <p:sp>
        <p:nvSpPr>
          <p:cNvPr id="5" name="TextBox 4"/>
          <p:cNvSpPr txBox="1"/>
          <p:nvPr/>
        </p:nvSpPr>
        <p:spPr>
          <a:xfrm>
            <a:off x="838200" y="2286000"/>
            <a:ext cx="7696200" cy="4333494"/>
          </a:xfrm>
          <a:prstGeom prst="rect">
            <a:avLst/>
          </a:prstGeom>
          <a:noFill/>
        </p:spPr>
        <p:txBody>
          <a:bodyPr wrap="square" rtlCol="0">
            <a:spAutoFit/>
          </a:bodyPr>
          <a:lstStyle/>
          <a:p>
            <a:pPr marL="342900" lvl="0" indent="-342900" algn="ctr" fontAlgn="base">
              <a:spcBef>
                <a:spcPct val="20000"/>
              </a:spcBef>
              <a:spcAft>
                <a:spcPct val="0"/>
              </a:spcAft>
            </a:pPr>
            <a:r>
              <a:rPr lang="en-US" sz="2600" dirty="0">
                <a:solidFill>
                  <a:prstClr val="black"/>
                </a:solidFill>
              </a:rPr>
              <a:t>Recruitment Policy and Outreach</a:t>
            </a:r>
          </a:p>
          <a:p>
            <a:pPr marL="342900" lvl="0" indent="-342900" algn="ctr" fontAlgn="base">
              <a:spcBef>
                <a:spcPct val="20000"/>
              </a:spcBef>
              <a:spcAft>
                <a:spcPct val="0"/>
              </a:spcAft>
            </a:pPr>
            <a:r>
              <a:rPr lang="en-US" sz="2600" dirty="0">
                <a:solidFill>
                  <a:prstClr val="black"/>
                </a:solidFill>
              </a:rPr>
              <a:t>U.S. Office of Personnel Management</a:t>
            </a:r>
          </a:p>
          <a:p>
            <a:pPr marL="342900" lvl="0" indent="-342900" algn="ctr" fontAlgn="base">
              <a:spcBef>
                <a:spcPct val="20000"/>
              </a:spcBef>
              <a:spcAft>
                <a:spcPct val="0"/>
              </a:spcAft>
            </a:pPr>
            <a:r>
              <a:rPr lang="en-US" sz="2600" dirty="0">
                <a:solidFill>
                  <a:prstClr val="black"/>
                </a:solidFill>
                <a:hlinkClick r:id="rId2"/>
              </a:rPr>
              <a:t>o</a:t>
            </a:r>
            <a:r>
              <a:rPr lang="en-US" sz="2600" dirty="0" smtClean="0">
                <a:solidFill>
                  <a:prstClr val="black"/>
                </a:solidFill>
                <a:hlinkClick r:id="rId2"/>
              </a:rPr>
              <a:t>utreach@opm.gov</a:t>
            </a:r>
            <a:endParaRPr lang="en-US" sz="2600" dirty="0">
              <a:solidFill>
                <a:prstClr val="black"/>
              </a:solidFill>
            </a:endParaRPr>
          </a:p>
          <a:p>
            <a:pPr marL="342900" lvl="0" indent="-342900" algn="ctr" fontAlgn="base">
              <a:spcBef>
                <a:spcPct val="20000"/>
              </a:spcBef>
              <a:spcAft>
                <a:spcPct val="0"/>
              </a:spcAft>
            </a:pPr>
            <a:r>
              <a:rPr lang="en-US" sz="2600" dirty="0">
                <a:solidFill>
                  <a:prstClr val="black"/>
                </a:solidFill>
              </a:rPr>
              <a:t>(202) </a:t>
            </a:r>
            <a:r>
              <a:rPr lang="en-US" sz="2600" dirty="0" smtClean="0">
                <a:solidFill>
                  <a:prstClr val="black"/>
                </a:solidFill>
              </a:rPr>
              <a:t>606-0830 </a:t>
            </a:r>
          </a:p>
          <a:p>
            <a:pPr marL="342900" lvl="0" indent="-342900" algn="ctr" fontAlgn="base">
              <a:spcBef>
                <a:spcPct val="20000"/>
              </a:spcBef>
              <a:spcAft>
                <a:spcPct val="0"/>
              </a:spcAft>
            </a:pPr>
            <a:endParaRPr lang="en-US" sz="2600" dirty="0">
              <a:solidFill>
                <a:prstClr val="black"/>
              </a:solidFill>
            </a:endParaRPr>
          </a:p>
          <a:p>
            <a:pPr marL="342900" lvl="0" indent="-342900" fontAlgn="base">
              <a:spcBef>
                <a:spcPct val="20000"/>
              </a:spcBef>
              <a:spcAft>
                <a:spcPct val="0"/>
              </a:spcAft>
            </a:pPr>
            <a:r>
              <a:rPr lang="en-US" sz="2600" dirty="0" smtClean="0">
                <a:solidFill>
                  <a:prstClr val="black"/>
                </a:solidFill>
              </a:rPr>
              <a:t>			Disability Employment Office</a:t>
            </a:r>
          </a:p>
          <a:p>
            <a:pPr marL="342900" lvl="0" indent="-342900" fontAlgn="base">
              <a:spcBef>
                <a:spcPct val="20000"/>
              </a:spcBef>
              <a:spcAft>
                <a:spcPct val="0"/>
              </a:spcAft>
            </a:pPr>
            <a:r>
              <a:rPr lang="en-US" sz="2600" dirty="0">
                <a:solidFill>
                  <a:prstClr val="black"/>
                </a:solidFill>
              </a:rPr>
              <a:t>		</a:t>
            </a:r>
            <a:r>
              <a:rPr lang="en-US" sz="2600" dirty="0" smtClean="0">
                <a:solidFill>
                  <a:prstClr val="black"/>
                </a:solidFill>
              </a:rPr>
              <a:t>         </a:t>
            </a:r>
            <a:r>
              <a:rPr lang="en-US" sz="2600" dirty="0" smtClean="0">
                <a:solidFill>
                  <a:prstClr val="black"/>
                </a:solidFill>
                <a:hlinkClick r:id="rId3"/>
              </a:rPr>
              <a:t>DisabilityEmployment@opm.gov</a:t>
            </a:r>
            <a:endParaRPr lang="en-US" sz="2600" dirty="0" smtClean="0">
              <a:solidFill>
                <a:prstClr val="black"/>
              </a:solidFill>
            </a:endParaRPr>
          </a:p>
          <a:p>
            <a:pPr marL="342900" lvl="0" indent="-342900" fontAlgn="base">
              <a:spcBef>
                <a:spcPct val="20000"/>
              </a:spcBef>
              <a:spcAft>
                <a:spcPct val="0"/>
              </a:spcAft>
            </a:pPr>
            <a:endParaRPr lang="en-US" sz="2600" dirty="0">
              <a:solidFill>
                <a:prstClr val="black"/>
              </a:solidFill>
            </a:endParaRPr>
          </a:p>
          <a:p>
            <a:pPr marL="342900" lvl="0" indent="-342900" fontAlgn="base">
              <a:spcBef>
                <a:spcPct val="20000"/>
              </a:spcBef>
              <a:spcAft>
                <a:spcPct val="0"/>
              </a:spcAft>
            </a:pPr>
            <a:endParaRPr lang="en-US" sz="2600" dirty="0">
              <a:solidFill>
                <a:prstClr val="black"/>
              </a:solidFill>
            </a:endParaRPr>
          </a:p>
        </p:txBody>
      </p:sp>
      <p:pic>
        <p:nvPicPr>
          <p:cNvPr id="6" name="Picture 5" descr="contact-us-logo.jpg"/>
          <p:cNvPicPr>
            <a:picLocks noChangeAspect="1"/>
          </p:cNvPicPr>
          <p:nvPr/>
        </p:nvPicPr>
        <p:blipFill>
          <a:blip r:embed="rId4" cstate="print"/>
          <a:stretch>
            <a:fillRect/>
          </a:stretch>
        </p:blipFill>
        <p:spPr>
          <a:xfrm rot="21402509">
            <a:off x="304800" y="4038600"/>
            <a:ext cx="1600200" cy="1600200"/>
          </a:xfrm>
          <a:prstGeom prst="rect">
            <a:avLst/>
          </a:prstGeom>
          <a:solidFill>
            <a:srgbClr val="FFFFFF">
              <a:shade val="85000"/>
            </a:srgbClr>
          </a:solidFill>
          <a:ln w="190500" cap="sq">
            <a:solidFill>
              <a:srgbClr val="FFFFFF"/>
            </a:solid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pic>
        <p:nvPicPr>
          <p:cNvPr id="7" name="Picture 6" descr="telephone_icon_28fd.jpg"/>
          <p:cNvPicPr>
            <a:picLocks noChangeAspect="1"/>
          </p:cNvPicPr>
          <p:nvPr/>
        </p:nvPicPr>
        <p:blipFill>
          <a:blip r:embed="rId5" cstate="print"/>
          <a:stretch>
            <a:fillRect/>
          </a:stretch>
        </p:blipFill>
        <p:spPr>
          <a:xfrm rot="516401">
            <a:off x="7306355" y="3744603"/>
            <a:ext cx="1694246" cy="1642256"/>
          </a:xfrm>
          <a:prstGeom prst="rect">
            <a:avLst/>
          </a:prstGeom>
          <a:ln w="127000" cap="rnd">
            <a:solidFill>
              <a:srgbClr val="FFFFFF"/>
            </a:solidFill>
          </a:ln>
          <a:effectLst>
            <a:outerShdw blurRad="76200" dist="95250" dir="10500000" sx="97000" sy="23000" kx="900000" algn="br" rotWithShape="0">
              <a:srgbClr val="000000">
                <a:alpha val="20000"/>
              </a:srgbClr>
            </a:outerShdw>
          </a:effectLst>
          <a:scene3d>
            <a:camera prst="orthographicFront"/>
            <a:lightRig rig="twoPt" dir="t">
              <a:rot lat="0" lon="0" rev="7800000"/>
            </a:lightRig>
          </a:scene3d>
          <a:sp3d contourW="6350">
            <a:bevelT w="50800" h="16510"/>
            <a:contourClr>
              <a:srgbClr val="C0C0C0"/>
            </a:contourClr>
          </a:sp3d>
        </p:spPr>
      </p:pic>
    </p:spTree>
    <p:extLst>
      <p:ext uri="{BB962C8B-B14F-4D97-AF65-F5344CB8AC3E}">
        <p14:creationId xmlns:p14="http://schemas.microsoft.com/office/powerpoint/2010/main" val="114088458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566928"/>
            <a:ext cx="9144000" cy="728472"/>
          </a:xfrm>
        </p:spPr>
        <p:txBody>
          <a:bodyPr/>
          <a:lstStyle/>
          <a:p>
            <a:r>
              <a:rPr lang="en-US" sz="3200" dirty="0" smtClean="0"/>
              <a:t>What is the “Schedule A” Hiring Authority?</a:t>
            </a:r>
            <a:endParaRPr lang="en-US" sz="3200" dirty="0"/>
          </a:p>
        </p:txBody>
      </p:sp>
      <p:sp>
        <p:nvSpPr>
          <p:cNvPr id="3" name="Date Placeholder 2"/>
          <p:cNvSpPr>
            <a:spLocks noGrp="1"/>
          </p:cNvSpPr>
          <p:nvPr>
            <p:ph type="dt" sz="half" idx="2"/>
          </p:nvPr>
        </p:nvSpPr>
        <p:spPr/>
        <p:txBody>
          <a:bodyPr/>
          <a:lstStyle/>
          <a:p>
            <a:fld id="{0D538448-5F61-4F0C-9E44-17ED6D091BA2}" type="datetime1">
              <a:rPr lang="en-US" smtClean="0"/>
              <a:pPr/>
              <a:t>11/16/2017</a:t>
            </a:fld>
            <a:endParaRPr lang="en-US" dirty="0"/>
          </a:p>
        </p:txBody>
      </p:sp>
      <p:sp>
        <p:nvSpPr>
          <p:cNvPr id="4" name="Slide Number Placeholder 3"/>
          <p:cNvSpPr>
            <a:spLocks noGrp="1"/>
          </p:cNvSpPr>
          <p:nvPr>
            <p:ph type="sldNum" sz="quarter" idx="4"/>
          </p:nvPr>
        </p:nvSpPr>
        <p:spPr/>
        <p:txBody>
          <a:bodyPr/>
          <a:lstStyle/>
          <a:p>
            <a:fld id="{9A130CC6-AF16-4E75-B386-B0184CCD31FF}" type="slidenum">
              <a:rPr lang="en-US" smtClean="0"/>
              <a:pPr/>
              <a:t>3</a:t>
            </a:fld>
            <a:endParaRPr lang="en-US" dirty="0"/>
          </a:p>
        </p:txBody>
      </p:sp>
      <p:sp>
        <p:nvSpPr>
          <p:cNvPr id="5" name="TextBox 4"/>
          <p:cNvSpPr txBox="1"/>
          <p:nvPr/>
        </p:nvSpPr>
        <p:spPr>
          <a:xfrm>
            <a:off x="466928" y="1524000"/>
            <a:ext cx="8448472" cy="5447645"/>
          </a:xfrm>
          <a:prstGeom prst="rect">
            <a:avLst/>
          </a:prstGeom>
          <a:noFill/>
        </p:spPr>
        <p:txBody>
          <a:bodyPr wrap="square" rtlCol="0">
            <a:spAutoFit/>
          </a:bodyPr>
          <a:lstStyle/>
          <a:p>
            <a:pPr marL="457200" indent="-457200">
              <a:buFont typeface="Arial" panose="020B0604020202020204" pitchFamily="34" charset="0"/>
              <a:buChar char="•"/>
            </a:pPr>
            <a:r>
              <a:rPr lang="en-US" sz="2800" dirty="0" smtClean="0"/>
              <a:t>Federal Government agencies want to hire people with different backgrounds that represent all of American society, including persons with disabilities  </a:t>
            </a:r>
          </a:p>
          <a:p>
            <a:pPr marL="457200" indent="-457200">
              <a:buFont typeface="Arial" panose="020B0604020202020204" pitchFamily="34" charset="0"/>
              <a:buChar char="•"/>
            </a:pPr>
            <a:endParaRPr lang="en-US" sz="2000" dirty="0"/>
          </a:p>
          <a:p>
            <a:pPr marL="457200" indent="-457200">
              <a:buFont typeface="Arial" panose="020B0604020202020204" pitchFamily="34" charset="0"/>
              <a:buChar char="•"/>
            </a:pPr>
            <a:r>
              <a:rPr lang="en-US" sz="2800" dirty="0" smtClean="0"/>
              <a:t>“Schedule A” refers to a special hiring authority (described in Government regulation) that gives Federal agencies an optional, and potentially quicker, way to hire </a:t>
            </a:r>
            <a:r>
              <a:rPr lang="en-US" sz="2800" dirty="0"/>
              <a:t>persons with </a:t>
            </a:r>
            <a:r>
              <a:rPr lang="en-US" sz="2800" dirty="0" smtClean="0"/>
              <a:t>disabilities</a:t>
            </a:r>
          </a:p>
          <a:p>
            <a:endParaRPr lang="en-US" sz="2000" dirty="0" smtClean="0"/>
          </a:p>
          <a:p>
            <a:pPr marL="457200" indent="-457200">
              <a:buFont typeface="Arial" panose="020B0604020202020204" pitchFamily="34" charset="0"/>
              <a:buChar char="•"/>
            </a:pPr>
            <a:r>
              <a:rPr lang="en-US" sz="2800" dirty="0" smtClean="0"/>
              <a:t>People who apply under “Schedule A” follow specific steps that make it easier to apply for Federal jobs</a:t>
            </a:r>
          </a:p>
          <a:p>
            <a:r>
              <a:rPr lang="en-US" sz="2800" dirty="0"/>
              <a:t/>
            </a:r>
            <a:br>
              <a:rPr lang="en-US" sz="2800" dirty="0"/>
            </a:br>
            <a:endParaRPr lang="en-US" sz="2800" dirty="0"/>
          </a:p>
        </p:txBody>
      </p:sp>
    </p:spTree>
    <p:extLst>
      <p:ext uri="{BB962C8B-B14F-4D97-AF65-F5344CB8AC3E}">
        <p14:creationId xmlns:p14="http://schemas.microsoft.com/office/powerpoint/2010/main" val="419923404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566928"/>
            <a:ext cx="9144000" cy="880872"/>
          </a:xfrm>
        </p:spPr>
        <p:txBody>
          <a:bodyPr/>
          <a:lstStyle/>
          <a:p>
            <a:r>
              <a:rPr lang="en-US" sz="3200" dirty="0" smtClean="0"/>
              <a:t>How Can I Be Considered Under                    “Schedule A?” – Eligibility and Qualifications</a:t>
            </a:r>
            <a:endParaRPr lang="en-US" sz="3200" dirty="0"/>
          </a:p>
        </p:txBody>
      </p:sp>
      <p:sp>
        <p:nvSpPr>
          <p:cNvPr id="3" name="Date Placeholder 2"/>
          <p:cNvSpPr>
            <a:spLocks noGrp="1"/>
          </p:cNvSpPr>
          <p:nvPr>
            <p:ph type="dt" sz="half" idx="2"/>
          </p:nvPr>
        </p:nvSpPr>
        <p:spPr/>
        <p:txBody>
          <a:bodyPr/>
          <a:lstStyle/>
          <a:p>
            <a:fld id="{0D538448-5F61-4F0C-9E44-17ED6D091BA2}" type="datetime1">
              <a:rPr lang="en-US" smtClean="0"/>
              <a:pPr/>
              <a:t>11/16/2017</a:t>
            </a:fld>
            <a:endParaRPr lang="en-US" dirty="0"/>
          </a:p>
        </p:txBody>
      </p:sp>
      <p:sp>
        <p:nvSpPr>
          <p:cNvPr id="4" name="Slide Number Placeholder 3"/>
          <p:cNvSpPr>
            <a:spLocks noGrp="1"/>
          </p:cNvSpPr>
          <p:nvPr>
            <p:ph type="sldNum" sz="quarter" idx="4"/>
          </p:nvPr>
        </p:nvSpPr>
        <p:spPr/>
        <p:txBody>
          <a:bodyPr/>
          <a:lstStyle/>
          <a:p>
            <a:fld id="{9A130CC6-AF16-4E75-B386-B0184CCD31FF}" type="slidenum">
              <a:rPr lang="en-US" smtClean="0"/>
              <a:pPr/>
              <a:t>4</a:t>
            </a:fld>
            <a:endParaRPr lang="en-US" dirty="0"/>
          </a:p>
        </p:txBody>
      </p:sp>
      <p:sp>
        <p:nvSpPr>
          <p:cNvPr id="5" name="TextBox 4"/>
          <p:cNvSpPr txBox="1"/>
          <p:nvPr/>
        </p:nvSpPr>
        <p:spPr>
          <a:xfrm>
            <a:off x="381000" y="1676400"/>
            <a:ext cx="8458200" cy="5816977"/>
          </a:xfrm>
          <a:prstGeom prst="rect">
            <a:avLst/>
          </a:prstGeom>
          <a:noFill/>
        </p:spPr>
        <p:txBody>
          <a:bodyPr wrap="square" rtlCol="0">
            <a:spAutoFit/>
          </a:bodyPr>
          <a:lstStyle/>
          <a:p>
            <a:pPr marL="457200" indent="-457200">
              <a:buFont typeface="Arial" panose="020B0604020202020204" pitchFamily="34" charset="0"/>
              <a:buChar char="•"/>
            </a:pPr>
            <a:r>
              <a:rPr lang="en-US" sz="2800" dirty="0" smtClean="0"/>
              <a:t>You can apply for jobs using “Schedule A” if you </a:t>
            </a:r>
            <a:r>
              <a:rPr lang="en-US" sz="2800" dirty="0"/>
              <a:t> </a:t>
            </a:r>
            <a:r>
              <a:rPr lang="en-US" sz="2800" dirty="0" smtClean="0"/>
              <a:t>                    are a person with a(n): </a:t>
            </a:r>
          </a:p>
          <a:p>
            <a:r>
              <a:rPr lang="en-US" sz="2800" dirty="0"/>
              <a:t> 	</a:t>
            </a:r>
            <a:r>
              <a:rPr lang="en-US" sz="2800" dirty="0" smtClean="0"/>
              <a:t>- </a:t>
            </a:r>
            <a:r>
              <a:rPr lang="en-US" sz="2400" dirty="0" smtClean="0"/>
              <a:t>Severe </a:t>
            </a:r>
            <a:r>
              <a:rPr lang="en-US" sz="2400" dirty="0"/>
              <a:t>physical </a:t>
            </a:r>
            <a:r>
              <a:rPr lang="en-US" sz="2400" dirty="0" smtClean="0"/>
              <a:t>disability</a:t>
            </a:r>
          </a:p>
          <a:p>
            <a:r>
              <a:rPr lang="en-US" sz="2400" dirty="0"/>
              <a:t>	</a:t>
            </a:r>
            <a:r>
              <a:rPr lang="en-US" sz="2400" dirty="0" smtClean="0"/>
              <a:t>- Psychiatric disability</a:t>
            </a:r>
          </a:p>
          <a:p>
            <a:r>
              <a:rPr lang="en-US" sz="2400" dirty="0"/>
              <a:t>	</a:t>
            </a:r>
            <a:r>
              <a:rPr lang="en-US" sz="2400" dirty="0" smtClean="0"/>
              <a:t>- Intellectual disability</a:t>
            </a:r>
          </a:p>
          <a:p>
            <a:endParaRPr lang="en-US" sz="1200" dirty="0" smtClean="0"/>
          </a:p>
          <a:p>
            <a:pPr marL="457200" indent="-457200">
              <a:buFont typeface="Arial" panose="020B0604020202020204" pitchFamily="34" charset="0"/>
              <a:buChar char="•"/>
            </a:pPr>
            <a:r>
              <a:rPr lang="en-US" sz="2800" dirty="0" smtClean="0"/>
              <a:t>Make sure that you meet the eligibility and qualifications requirements of the job (with or without reasonable accommodation) – these will be described in the job posting</a:t>
            </a:r>
          </a:p>
          <a:p>
            <a:endParaRPr lang="en-US" sz="2000" dirty="0" smtClean="0"/>
          </a:p>
          <a:p>
            <a:endParaRPr lang="en-US" sz="3200" dirty="0" smtClean="0"/>
          </a:p>
          <a:p>
            <a:endParaRPr lang="en-US" sz="3200" dirty="0" smtClean="0"/>
          </a:p>
          <a:p>
            <a:r>
              <a:rPr lang="en-US" sz="3200" dirty="0"/>
              <a:t> </a:t>
            </a:r>
            <a:r>
              <a:rPr lang="en-US" sz="3200" dirty="0" smtClean="0"/>
              <a:t>	</a:t>
            </a:r>
            <a:endParaRPr lang="en-US" sz="3200" dirty="0"/>
          </a:p>
        </p:txBody>
      </p:sp>
    </p:spTree>
    <p:extLst>
      <p:ext uri="{BB962C8B-B14F-4D97-AF65-F5344CB8AC3E}">
        <p14:creationId xmlns:p14="http://schemas.microsoft.com/office/powerpoint/2010/main" val="20993379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2"/>
          </p:nvPr>
        </p:nvSpPr>
        <p:spPr/>
        <p:txBody>
          <a:bodyPr/>
          <a:lstStyle/>
          <a:p>
            <a:fld id="{0D538448-5F61-4F0C-9E44-17ED6D091BA2}" type="datetime1">
              <a:rPr lang="en-US" smtClean="0"/>
              <a:pPr/>
              <a:t>11/16/2017</a:t>
            </a:fld>
            <a:endParaRPr lang="en-US" dirty="0"/>
          </a:p>
        </p:txBody>
      </p:sp>
      <p:sp>
        <p:nvSpPr>
          <p:cNvPr id="4" name="Slide Number Placeholder 3"/>
          <p:cNvSpPr>
            <a:spLocks noGrp="1"/>
          </p:cNvSpPr>
          <p:nvPr>
            <p:ph type="sldNum" sz="quarter" idx="4"/>
          </p:nvPr>
        </p:nvSpPr>
        <p:spPr/>
        <p:txBody>
          <a:bodyPr/>
          <a:lstStyle/>
          <a:p>
            <a:fld id="{9A130CC6-AF16-4E75-B386-B0184CCD31FF}" type="slidenum">
              <a:rPr lang="en-US" smtClean="0"/>
              <a:pPr/>
              <a:t>5</a:t>
            </a:fld>
            <a:endParaRPr lang="en-US" dirty="0"/>
          </a:p>
        </p:txBody>
      </p:sp>
      <p:sp>
        <p:nvSpPr>
          <p:cNvPr id="5" name="TextBox 4"/>
          <p:cNvSpPr txBox="1"/>
          <p:nvPr/>
        </p:nvSpPr>
        <p:spPr>
          <a:xfrm>
            <a:off x="228600" y="1676400"/>
            <a:ext cx="8915400" cy="4093428"/>
          </a:xfrm>
          <a:prstGeom prst="rect">
            <a:avLst/>
          </a:prstGeom>
          <a:noFill/>
        </p:spPr>
        <p:txBody>
          <a:bodyPr wrap="square" rtlCol="0">
            <a:spAutoFit/>
          </a:bodyPr>
          <a:lstStyle/>
          <a:p>
            <a:pPr lvl="1"/>
            <a:r>
              <a:rPr lang="en-US" sz="2800" dirty="0" smtClean="0">
                <a:solidFill>
                  <a:prstClr val="black"/>
                </a:solidFill>
              </a:rPr>
              <a:t>You must provide documentation that shows                    “proof of a disability,” which is a letter that:</a:t>
            </a:r>
          </a:p>
          <a:p>
            <a:pPr lvl="0"/>
            <a:endParaRPr lang="en-US" sz="1200" dirty="0" smtClean="0">
              <a:solidFill>
                <a:prstClr val="black"/>
              </a:solidFill>
            </a:endParaRPr>
          </a:p>
          <a:p>
            <a:pPr marL="914400" lvl="1" indent="-457200">
              <a:buFont typeface="Calibri" panose="020F0502020204030204" pitchFamily="34" charset="0"/>
              <a:buChar char="-"/>
            </a:pPr>
            <a:r>
              <a:rPr lang="en-US" sz="2400" dirty="0" smtClean="0">
                <a:solidFill>
                  <a:prstClr val="black"/>
                </a:solidFill>
              </a:rPr>
              <a:t>Specifically states that you are eligible to apply using      “Schedule A” because you have an intellectual disability,  severe physical disability, or psychiatric disability </a:t>
            </a:r>
          </a:p>
          <a:p>
            <a:pPr lvl="1"/>
            <a:endParaRPr lang="en-US" sz="1200" dirty="0" smtClean="0">
              <a:solidFill>
                <a:prstClr val="black"/>
              </a:solidFill>
            </a:endParaRPr>
          </a:p>
          <a:p>
            <a:pPr marL="914400" lvl="1" indent="-457200">
              <a:buFont typeface="Calibri" panose="020F0502020204030204" pitchFamily="34" charset="0"/>
              <a:buChar char="-"/>
            </a:pPr>
            <a:r>
              <a:rPr lang="en-US" sz="2400" dirty="0" smtClean="0">
                <a:solidFill>
                  <a:prstClr val="black"/>
                </a:solidFill>
              </a:rPr>
              <a:t>DOES NOT need to detail your specific disability, medical history or need for reasonable accommodation</a:t>
            </a:r>
          </a:p>
          <a:p>
            <a:pPr lvl="1"/>
            <a:endParaRPr lang="en-US" sz="1200" dirty="0" smtClean="0">
              <a:solidFill>
                <a:prstClr val="black"/>
              </a:solidFill>
            </a:endParaRPr>
          </a:p>
          <a:p>
            <a:pPr marL="914400" lvl="1" indent="-457200">
              <a:buFont typeface="Calibri" panose="020F0502020204030204" pitchFamily="34" charset="0"/>
              <a:buChar char="-"/>
            </a:pPr>
            <a:r>
              <a:rPr lang="en-US" sz="2400" dirty="0" smtClean="0">
                <a:solidFill>
                  <a:prstClr val="black"/>
                </a:solidFill>
              </a:rPr>
              <a:t>You should have your signed letter (on letterhead) before you apply under “Schedule A”</a:t>
            </a:r>
          </a:p>
        </p:txBody>
      </p:sp>
      <p:sp>
        <p:nvSpPr>
          <p:cNvPr id="7" name="Title 1"/>
          <p:cNvSpPr>
            <a:spLocks noGrp="1"/>
          </p:cNvSpPr>
          <p:nvPr>
            <p:ph type="ctrTitle"/>
          </p:nvPr>
        </p:nvSpPr>
        <p:spPr>
          <a:xfrm>
            <a:off x="0" y="566928"/>
            <a:ext cx="9144000" cy="880872"/>
          </a:xfrm>
        </p:spPr>
        <p:txBody>
          <a:bodyPr/>
          <a:lstStyle/>
          <a:p>
            <a:r>
              <a:rPr lang="en-US" sz="3200" dirty="0" smtClean="0"/>
              <a:t>How Can I Be Considered Under                    “Schedule A?” </a:t>
            </a:r>
            <a:r>
              <a:rPr lang="en-US" sz="3200" dirty="0"/>
              <a:t>– </a:t>
            </a:r>
            <a:r>
              <a:rPr lang="en-US" sz="3200" dirty="0" smtClean="0"/>
              <a:t>Documentation</a:t>
            </a:r>
            <a:endParaRPr lang="en-US" sz="3200" dirty="0"/>
          </a:p>
        </p:txBody>
      </p:sp>
    </p:spTree>
    <p:extLst>
      <p:ext uri="{BB962C8B-B14F-4D97-AF65-F5344CB8AC3E}">
        <p14:creationId xmlns:p14="http://schemas.microsoft.com/office/powerpoint/2010/main" val="54710565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2"/>
          </p:nvPr>
        </p:nvSpPr>
        <p:spPr/>
        <p:txBody>
          <a:bodyPr/>
          <a:lstStyle/>
          <a:p>
            <a:fld id="{0D538448-5F61-4F0C-9E44-17ED6D091BA2}" type="datetime1">
              <a:rPr lang="en-US" smtClean="0"/>
              <a:pPr/>
              <a:t>11/16/2017</a:t>
            </a:fld>
            <a:endParaRPr lang="en-US" dirty="0"/>
          </a:p>
        </p:txBody>
      </p:sp>
      <p:sp>
        <p:nvSpPr>
          <p:cNvPr id="4" name="Slide Number Placeholder 3"/>
          <p:cNvSpPr>
            <a:spLocks noGrp="1"/>
          </p:cNvSpPr>
          <p:nvPr>
            <p:ph type="sldNum" sz="quarter" idx="4"/>
          </p:nvPr>
        </p:nvSpPr>
        <p:spPr/>
        <p:txBody>
          <a:bodyPr/>
          <a:lstStyle/>
          <a:p>
            <a:fld id="{9A130CC6-AF16-4E75-B386-B0184CCD31FF}" type="slidenum">
              <a:rPr lang="en-US" smtClean="0"/>
              <a:pPr/>
              <a:t>6</a:t>
            </a:fld>
            <a:endParaRPr lang="en-US" dirty="0"/>
          </a:p>
        </p:txBody>
      </p:sp>
      <p:sp>
        <p:nvSpPr>
          <p:cNvPr id="5" name="TextBox 4"/>
          <p:cNvSpPr txBox="1"/>
          <p:nvPr/>
        </p:nvSpPr>
        <p:spPr>
          <a:xfrm>
            <a:off x="-33867" y="1447800"/>
            <a:ext cx="9144000" cy="5339923"/>
          </a:xfrm>
          <a:prstGeom prst="rect">
            <a:avLst/>
          </a:prstGeom>
          <a:noFill/>
        </p:spPr>
        <p:txBody>
          <a:bodyPr wrap="square" rtlCol="0">
            <a:spAutoFit/>
          </a:bodyPr>
          <a:lstStyle/>
          <a:p>
            <a:pPr marL="457200" lvl="0" indent="-457200">
              <a:buFont typeface="Arial" panose="020B0604020202020204" pitchFamily="34" charset="0"/>
              <a:buChar char="•"/>
            </a:pPr>
            <a:r>
              <a:rPr lang="en-US" sz="2500" dirty="0">
                <a:solidFill>
                  <a:prstClr val="black"/>
                </a:solidFill>
              </a:rPr>
              <a:t>You can request this </a:t>
            </a:r>
            <a:r>
              <a:rPr lang="en-US" sz="2500" dirty="0" smtClean="0">
                <a:solidFill>
                  <a:prstClr val="black"/>
                </a:solidFill>
              </a:rPr>
              <a:t>letter from a:</a:t>
            </a:r>
            <a:endParaRPr lang="en-US" sz="2500" dirty="0">
              <a:solidFill>
                <a:prstClr val="black"/>
              </a:solidFill>
            </a:endParaRPr>
          </a:p>
          <a:p>
            <a:pPr lvl="1"/>
            <a:r>
              <a:rPr lang="en-US" sz="2400" dirty="0">
                <a:solidFill>
                  <a:prstClr val="black"/>
                </a:solidFill>
              </a:rPr>
              <a:t>	- </a:t>
            </a:r>
            <a:r>
              <a:rPr lang="en-US" sz="2400" dirty="0" smtClean="0">
                <a:solidFill>
                  <a:prstClr val="black"/>
                </a:solidFill>
              </a:rPr>
              <a:t>Doctor</a:t>
            </a:r>
            <a:endParaRPr lang="en-US" sz="2400" dirty="0">
              <a:solidFill>
                <a:prstClr val="black"/>
              </a:solidFill>
            </a:endParaRPr>
          </a:p>
          <a:p>
            <a:pPr lvl="2"/>
            <a:r>
              <a:rPr lang="en-US" sz="2400" dirty="0">
                <a:solidFill>
                  <a:prstClr val="black"/>
                </a:solidFill>
              </a:rPr>
              <a:t>- </a:t>
            </a:r>
            <a:r>
              <a:rPr lang="en-US" sz="2400" dirty="0" smtClean="0">
                <a:solidFill>
                  <a:prstClr val="black"/>
                </a:solidFill>
              </a:rPr>
              <a:t>Licensed medical </a:t>
            </a:r>
            <a:r>
              <a:rPr lang="en-US" sz="2400" dirty="0">
                <a:solidFill>
                  <a:prstClr val="black"/>
                </a:solidFill>
              </a:rPr>
              <a:t>professional</a:t>
            </a:r>
          </a:p>
          <a:p>
            <a:pPr lvl="2"/>
            <a:r>
              <a:rPr lang="en-US" sz="2400" dirty="0">
                <a:solidFill>
                  <a:prstClr val="black"/>
                </a:solidFill>
              </a:rPr>
              <a:t>- L</a:t>
            </a:r>
            <a:r>
              <a:rPr lang="en-US" sz="2400" dirty="0" smtClean="0">
                <a:solidFill>
                  <a:prstClr val="black"/>
                </a:solidFill>
              </a:rPr>
              <a:t>icensed </a:t>
            </a:r>
            <a:r>
              <a:rPr lang="en-US" sz="2400" dirty="0">
                <a:solidFill>
                  <a:prstClr val="black"/>
                </a:solidFill>
              </a:rPr>
              <a:t>v</a:t>
            </a:r>
            <a:r>
              <a:rPr lang="en-US" sz="2400" dirty="0"/>
              <a:t>ocational rehabilitation </a:t>
            </a:r>
            <a:r>
              <a:rPr lang="en-US" sz="2400" dirty="0" smtClean="0"/>
              <a:t>specialist</a:t>
            </a:r>
            <a:r>
              <a:rPr lang="en-US" sz="2400" dirty="0"/>
              <a:t>, or</a:t>
            </a:r>
          </a:p>
          <a:p>
            <a:r>
              <a:rPr lang="en-US" sz="2400" dirty="0"/>
              <a:t>	- </a:t>
            </a:r>
            <a:r>
              <a:rPr lang="en-US" sz="2400" dirty="0" smtClean="0"/>
              <a:t>Federal </a:t>
            </a:r>
            <a:r>
              <a:rPr lang="en-US" sz="2400" dirty="0"/>
              <a:t>Agency, State/ U.S. Territory Agency, </a:t>
            </a:r>
            <a:r>
              <a:rPr lang="en-US" sz="2400" dirty="0" smtClean="0"/>
              <a:t>that issues           	  or provides disability benefits </a:t>
            </a:r>
            <a:endParaRPr lang="en-US" sz="2400" dirty="0"/>
          </a:p>
          <a:p>
            <a:pPr marL="457200" lvl="0" indent="-457200">
              <a:buFont typeface="Arial" panose="020B0604020202020204" pitchFamily="34" charset="0"/>
              <a:buChar char="•"/>
            </a:pPr>
            <a:r>
              <a:rPr lang="en-US" sz="2500" dirty="0">
                <a:solidFill>
                  <a:prstClr val="black"/>
                </a:solidFill>
              </a:rPr>
              <a:t>To find a vocational rehabilitation office in your area:</a:t>
            </a:r>
          </a:p>
          <a:p>
            <a:pPr marL="914400" lvl="1" indent="-457200">
              <a:buFont typeface="Calibri" panose="020F0502020204030204" pitchFamily="34" charset="0"/>
              <a:buChar char="-"/>
            </a:pPr>
            <a:r>
              <a:rPr lang="en-US" sz="2400" dirty="0" smtClean="0"/>
              <a:t>Go to the Job Accommodation Network at </a:t>
            </a:r>
            <a:r>
              <a:rPr lang="en-US" sz="2400" dirty="0" smtClean="0">
                <a:hlinkClick r:id="rId3" action="ppaction://hlinkfile"/>
              </a:rPr>
              <a:t>askjan.org</a:t>
            </a:r>
            <a:endParaRPr lang="en-US" sz="2400" dirty="0" smtClean="0"/>
          </a:p>
          <a:p>
            <a:pPr marL="914400" lvl="1" indent="-457200">
              <a:buFont typeface="Calibri" panose="020F0502020204030204" pitchFamily="34" charset="0"/>
              <a:buChar char="-"/>
            </a:pPr>
            <a:r>
              <a:rPr lang="en-US" sz="2400" dirty="0" smtClean="0"/>
              <a:t>Select “Publications and Resources”</a:t>
            </a:r>
          </a:p>
          <a:p>
            <a:pPr marL="914400" lvl="1" indent="-457200">
              <a:buFont typeface="Calibri" panose="020F0502020204030204" pitchFamily="34" charset="0"/>
              <a:buChar char="-"/>
            </a:pPr>
            <a:r>
              <a:rPr lang="en-US" sz="2400" dirty="0" smtClean="0"/>
              <a:t>Under “Resources,” select “Federal, State, and Local Resources”</a:t>
            </a:r>
          </a:p>
          <a:p>
            <a:pPr marL="914400" lvl="1" indent="-457200">
              <a:buFont typeface="Calibri" panose="020F0502020204030204" pitchFamily="34" charset="0"/>
              <a:buChar char="-"/>
            </a:pPr>
            <a:r>
              <a:rPr lang="en-US" sz="2400" dirty="0" smtClean="0"/>
              <a:t>Select “Vocational Rehabilitation Agencies”</a:t>
            </a:r>
            <a:endParaRPr lang="en-US" sz="2400" u="sng" dirty="0" smtClean="0">
              <a:solidFill>
                <a:prstClr val="black"/>
              </a:solidFill>
            </a:endParaRPr>
          </a:p>
          <a:p>
            <a:pPr marL="457200" lvl="0" indent="-457200">
              <a:buFont typeface="Arial" panose="020B0604020202020204" pitchFamily="34" charset="0"/>
              <a:buChar char="•"/>
            </a:pPr>
            <a:r>
              <a:rPr lang="en-US" sz="2500" dirty="0" smtClean="0">
                <a:solidFill>
                  <a:prstClr val="black"/>
                </a:solidFill>
              </a:rPr>
              <a:t>Go </a:t>
            </a:r>
            <a:r>
              <a:rPr lang="en-US" sz="2500" dirty="0">
                <a:solidFill>
                  <a:prstClr val="black"/>
                </a:solidFill>
              </a:rPr>
              <a:t>to </a:t>
            </a:r>
            <a:r>
              <a:rPr lang="en-US" sz="2400" dirty="0">
                <a:solidFill>
                  <a:prstClr val="black"/>
                </a:solidFill>
                <a:hlinkClick r:id="rId4"/>
              </a:rPr>
              <a:t>https://</a:t>
            </a:r>
            <a:r>
              <a:rPr lang="en-US" sz="2400" dirty="0" smtClean="0">
                <a:solidFill>
                  <a:prstClr val="black"/>
                </a:solidFill>
                <a:hlinkClick r:id="rId4"/>
              </a:rPr>
              <a:t>www.opm.gov/policy-data-oversight/disability-employment/getting-a-job/sampleschedaletters.pdf</a:t>
            </a:r>
            <a:r>
              <a:rPr lang="en-US" sz="2400" dirty="0" smtClean="0">
                <a:solidFill>
                  <a:prstClr val="black"/>
                </a:solidFill>
              </a:rPr>
              <a:t> </a:t>
            </a:r>
            <a:r>
              <a:rPr lang="en-US" sz="2500" dirty="0" smtClean="0">
                <a:solidFill>
                  <a:prstClr val="black"/>
                </a:solidFill>
              </a:rPr>
              <a:t>to </a:t>
            </a:r>
            <a:r>
              <a:rPr lang="en-US" sz="2500" dirty="0">
                <a:solidFill>
                  <a:prstClr val="black"/>
                </a:solidFill>
              </a:rPr>
              <a:t>view a </a:t>
            </a:r>
            <a:r>
              <a:rPr lang="en-US" sz="2500" dirty="0" smtClean="0">
                <a:solidFill>
                  <a:prstClr val="black"/>
                </a:solidFill>
              </a:rPr>
              <a:t>sample Schedule A letter </a:t>
            </a:r>
            <a:endParaRPr lang="en-US" sz="2500" u="sng" dirty="0" smtClean="0"/>
          </a:p>
        </p:txBody>
      </p:sp>
      <p:sp>
        <p:nvSpPr>
          <p:cNvPr id="7" name="Title 1"/>
          <p:cNvSpPr>
            <a:spLocks noGrp="1"/>
          </p:cNvSpPr>
          <p:nvPr>
            <p:ph type="ctrTitle"/>
          </p:nvPr>
        </p:nvSpPr>
        <p:spPr>
          <a:xfrm>
            <a:off x="0" y="566928"/>
            <a:ext cx="9144000" cy="880872"/>
          </a:xfrm>
        </p:spPr>
        <p:txBody>
          <a:bodyPr/>
          <a:lstStyle/>
          <a:p>
            <a:r>
              <a:rPr lang="en-US" sz="3200" dirty="0" smtClean="0"/>
              <a:t>How Can I Be Considered Under                    “Schedule A?” – Documentation (cont’d)</a:t>
            </a:r>
            <a:endParaRPr lang="en-US" sz="3200" dirty="0"/>
          </a:p>
        </p:txBody>
      </p:sp>
    </p:spTree>
    <p:extLst>
      <p:ext uri="{BB962C8B-B14F-4D97-AF65-F5344CB8AC3E}">
        <p14:creationId xmlns:p14="http://schemas.microsoft.com/office/powerpoint/2010/main" val="400864055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2"/>
          </p:nvPr>
        </p:nvSpPr>
        <p:spPr/>
        <p:txBody>
          <a:bodyPr/>
          <a:lstStyle/>
          <a:p>
            <a:fld id="{0D538448-5F61-4F0C-9E44-17ED6D091BA2}" type="datetime1">
              <a:rPr lang="en-US" smtClean="0"/>
              <a:pPr/>
              <a:t>11/16/2017</a:t>
            </a:fld>
            <a:endParaRPr lang="en-US" dirty="0"/>
          </a:p>
        </p:txBody>
      </p:sp>
      <p:sp>
        <p:nvSpPr>
          <p:cNvPr id="4" name="Slide Number Placeholder 3"/>
          <p:cNvSpPr>
            <a:spLocks noGrp="1"/>
          </p:cNvSpPr>
          <p:nvPr>
            <p:ph type="sldNum" sz="quarter" idx="4"/>
          </p:nvPr>
        </p:nvSpPr>
        <p:spPr/>
        <p:txBody>
          <a:bodyPr/>
          <a:lstStyle/>
          <a:p>
            <a:fld id="{9A130CC6-AF16-4E75-B386-B0184CCD31FF}" type="slidenum">
              <a:rPr lang="en-US" smtClean="0"/>
              <a:pPr/>
              <a:t>7</a:t>
            </a:fld>
            <a:endParaRPr lang="en-US" dirty="0"/>
          </a:p>
        </p:txBody>
      </p:sp>
      <p:sp>
        <p:nvSpPr>
          <p:cNvPr id="7" name="Title 1"/>
          <p:cNvSpPr>
            <a:spLocks noGrp="1"/>
          </p:cNvSpPr>
          <p:nvPr>
            <p:ph type="ctrTitle"/>
          </p:nvPr>
        </p:nvSpPr>
        <p:spPr>
          <a:xfrm>
            <a:off x="0" y="566928"/>
            <a:ext cx="9144000" cy="880872"/>
          </a:xfrm>
        </p:spPr>
        <p:txBody>
          <a:bodyPr/>
          <a:lstStyle/>
          <a:p>
            <a:r>
              <a:rPr lang="en-US" sz="3200" dirty="0" smtClean="0"/>
              <a:t>How Can I Be Considered Under                    “Schedule A?” – Searching for Jobs</a:t>
            </a:r>
            <a:endParaRPr lang="en-US" sz="3200" dirty="0"/>
          </a:p>
        </p:txBody>
      </p:sp>
      <p:pic>
        <p:nvPicPr>
          <p:cNvPr id="102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1550020"/>
            <a:ext cx="8610600" cy="486353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TextBox 5"/>
          <p:cNvSpPr txBox="1"/>
          <p:nvPr/>
        </p:nvSpPr>
        <p:spPr>
          <a:xfrm>
            <a:off x="76200" y="4343400"/>
            <a:ext cx="1600200" cy="1938992"/>
          </a:xfrm>
          <a:prstGeom prst="rect">
            <a:avLst/>
          </a:prstGeom>
          <a:noFill/>
          <a:ln>
            <a:solidFill>
              <a:schemeClr val="tx1"/>
            </a:solidFill>
          </a:ln>
        </p:spPr>
        <p:txBody>
          <a:bodyPr wrap="square" rtlCol="0">
            <a:spAutoFit/>
          </a:bodyPr>
          <a:lstStyle/>
          <a:p>
            <a:r>
              <a:rPr lang="en-US" sz="1200" b="1" dirty="0" smtClean="0"/>
              <a:t>This is the main landing page for USAJOBS. Here you can do a basic job search or select this link to learn more about applying for Federal jobs if you are an individual with a disability.</a:t>
            </a:r>
            <a:endParaRPr lang="en-US" sz="1200" b="1" dirty="0"/>
          </a:p>
        </p:txBody>
      </p:sp>
      <p:cxnSp>
        <p:nvCxnSpPr>
          <p:cNvPr id="9" name="Straight Arrow Connector 8"/>
          <p:cNvCxnSpPr/>
          <p:nvPr/>
        </p:nvCxnSpPr>
        <p:spPr>
          <a:xfrm flipV="1">
            <a:off x="1676400" y="4648200"/>
            <a:ext cx="254295" cy="1524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3" name="Oval 12"/>
          <p:cNvSpPr/>
          <p:nvPr/>
        </p:nvSpPr>
        <p:spPr>
          <a:xfrm>
            <a:off x="1651772" y="4314124"/>
            <a:ext cx="1914225" cy="481160"/>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82635876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2"/>
          </p:nvPr>
        </p:nvSpPr>
        <p:spPr/>
        <p:txBody>
          <a:bodyPr/>
          <a:lstStyle/>
          <a:p>
            <a:fld id="{0D538448-5F61-4F0C-9E44-17ED6D091BA2}" type="datetime1">
              <a:rPr lang="en-US" smtClean="0"/>
              <a:pPr/>
              <a:t>11/16/2017</a:t>
            </a:fld>
            <a:endParaRPr lang="en-US" dirty="0"/>
          </a:p>
        </p:txBody>
      </p:sp>
      <p:sp>
        <p:nvSpPr>
          <p:cNvPr id="4" name="Slide Number Placeholder 3"/>
          <p:cNvSpPr>
            <a:spLocks noGrp="1"/>
          </p:cNvSpPr>
          <p:nvPr>
            <p:ph type="sldNum" sz="quarter" idx="4"/>
          </p:nvPr>
        </p:nvSpPr>
        <p:spPr/>
        <p:txBody>
          <a:bodyPr/>
          <a:lstStyle/>
          <a:p>
            <a:fld id="{9A130CC6-AF16-4E75-B386-B0184CCD31FF}" type="slidenum">
              <a:rPr lang="en-US" smtClean="0"/>
              <a:pPr/>
              <a:t>8</a:t>
            </a:fld>
            <a:endParaRPr lang="en-US" dirty="0"/>
          </a:p>
        </p:txBody>
      </p:sp>
      <p:sp>
        <p:nvSpPr>
          <p:cNvPr id="7" name="Title 1"/>
          <p:cNvSpPr>
            <a:spLocks noGrp="1"/>
          </p:cNvSpPr>
          <p:nvPr>
            <p:ph type="ctrTitle"/>
          </p:nvPr>
        </p:nvSpPr>
        <p:spPr>
          <a:xfrm>
            <a:off x="0" y="566928"/>
            <a:ext cx="9144000" cy="880872"/>
          </a:xfrm>
        </p:spPr>
        <p:txBody>
          <a:bodyPr/>
          <a:lstStyle/>
          <a:p>
            <a:r>
              <a:rPr lang="en-US" sz="3200" dirty="0" smtClean="0"/>
              <a:t>How Can I Be Considered Under                    “Schedule A?” – Searching for Jobs (cont’d)</a:t>
            </a:r>
            <a:endParaRPr lang="en-US" sz="3200" dirty="0"/>
          </a:p>
        </p:txBody>
      </p:sp>
      <p:pic>
        <p:nvPicPr>
          <p:cNvPr id="1030" name="Picture 6" descr="C:\Users\KDelToro\Desktop\Find and Apply UPDATE 2016\Special Hiring Options Profile Screen.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66800" y="1523999"/>
            <a:ext cx="7204075" cy="5022037"/>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5105400" y="4495801"/>
            <a:ext cx="2895600" cy="1384995"/>
          </a:xfrm>
          <a:prstGeom prst="rect">
            <a:avLst/>
          </a:prstGeom>
          <a:noFill/>
          <a:ln>
            <a:solidFill>
              <a:schemeClr val="tx1"/>
            </a:solidFill>
          </a:ln>
        </p:spPr>
        <p:txBody>
          <a:bodyPr wrap="square" rtlCol="0">
            <a:spAutoFit/>
          </a:bodyPr>
          <a:lstStyle/>
          <a:p>
            <a:r>
              <a:rPr lang="en-US" sz="1400" b="1" dirty="0" smtClean="0"/>
              <a:t>When you set up your USAJOBS profile, check this box if you would like your résumé to be searchable by agencies when they try to find people who may be eligible to apply                        under “Schedule A.”</a:t>
            </a:r>
            <a:endParaRPr lang="en-US" sz="1400" b="1" dirty="0"/>
          </a:p>
        </p:txBody>
      </p:sp>
      <p:sp>
        <p:nvSpPr>
          <p:cNvPr id="5" name="Left Arrow 4"/>
          <p:cNvSpPr/>
          <p:nvPr/>
        </p:nvSpPr>
        <p:spPr>
          <a:xfrm rot="20715863">
            <a:off x="2988048" y="5071252"/>
            <a:ext cx="2122161" cy="329625"/>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1054394" y="5334000"/>
            <a:ext cx="1914225" cy="481160"/>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6497593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2"/>
          </p:nvPr>
        </p:nvSpPr>
        <p:spPr/>
        <p:txBody>
          <a:bodyPr/>
          <a:lstStyle/>
          <a:p>
            <a:fld id="{C530FA84-3014-452E-90EC-655BA1AFD1F8}" type="datetime1">
              <a:rPr lang="en-US" smtClean="0"/>
              <a:pPr/>
              <a:t>11/16/2017</a:t>
            </a:fld>
            <a:endParaRPr lang="en-US" dirty="0"/>
          </a:p>
        </p:txBody>
      </p:sp>
      <p:sp>
        <p:nvSpPr>
          <p:cNvPr id="4" name="Slide Number Placeholder 3"/>
          <p:cNvSpPr>
            <a:spLocks noGrp="1"/>
          </p:cNvSpPr>
          <p:nvPr>
            <p:ph type="sldNum" sz="quarter" idx="4"/>
          </p:nvPr>
        </p:nvSpPr>
        <p:spPr/>
        <p:txBody>
          <a:bodyPr/>
          <a:lstStyle/>
          <a:p>
            <a:fld id="{9A130CC6-AF16-4E75-B386-B0184CCD31FF}" type="slidenum">
              <a:rPr lang="en-US" smtClean="0"/>
              <a:pPr/>
              <a:t>9</a:t>
            </a:fld>
            <a:endParaRPr lang="en-US" dirty="0"/>
          </a:p>
        </p:txBody>
      </p:sp>
      <p:pic>
        <p:nvPicPr>
          <p:cNvPr id="2050" name="Picture 1" descr="image001"/>
          <p:cNvPicPr>
            <a:picLocks noChangeAspect="1" noChangeArrowheads="1"/>
          </p:cNvPicPr>
          <p:nvPr/>
        </p:nvPicPr>
        <p:blipFill rotWithShape="1">
          <a:blip r:embed="rId3">
            <a:extLst>
              <a:ext uri="{28A0092B-C50C-407E-A947-70E740481C1C}">
                <a14:useLocalDpi xmlns:a14="http://schemas.microsoft.com/office/drawing/2010/main" val="0"/>
              </a:ext>
            </a:extLst>
          </a:blip>
          <a:srcRect l="471" t="43832" r="11596" b="17109"/>
          <a:stretch/>
        </p:blipFill>
        <p:spPr bwMode="auto">
          <a:xfrm>
            <a:off x="397978" y="1677969"/>
            <a:ext cx="6240780" cy="3200400"/>
          </a:xfrm>
          <a:prstGeom prst="rect">
            <a:avLst/>
          </a:prstGeom>
          <a:ln w="9525">
            <a:solidFill>
              <a:srgbClr val="000000"/>
            </a:solidFill>
            <a:miter lim="800000"/>
            <a:headEnd/>
            <a:tailEnd/>
          </a:ln>
          <a:effectLst>
            <a:innerShdw blurRad="76200">
              <a:srgbClr val="000000"/>
            </a:innerShdw>
          </a:effectLst>
          <a:extLst>
            <a:ext uri="{909E8E84-426E-40DD-AFC4-6F175D3DCCD1}">
              <a14:hiddenFill xmlns:a14="http://schemas.microsoft.com/office/drawing/2010/main">
                <a:solidFill>
                  <a:srgbClr val="FFFFFF"/>
                </a:solidFill>
              </a14:hiddenFill>
            </a:ext>
          </a:extLst>
        </p:spPr>
      </p:pic>
      <p:sp>
        <p:nvSpPr>
          <p:cNvPr id="5" name="Down Arrow 4"/>
          <p:cNvSpPr/>
          <p:nvPr/>
        </p:nvSpPr>
        <p:spPr>
          <a:xfrm rot="3573086">
            <a:off x="5344402" y="2104500"/>
            <a:ext cx="330707" cy="2690947"/>
          </a:xfrm>
          <a:prstGeom prst="down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ounded Rectangle 5"/>
          <p:cNvSpPr/>
          <p:nvPr/>
        </p:nvSpPr>
        <p:spPr>
          <a:xfrm>
            <a:off x="6799520" y="1692371"/>
            <a:ext cx="2123499" cy="1371600"/>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smtClean="0">
                <a:solidFill>
                  <a:schemeClr val="tx1"/>
                </a:solidFill>
              </a:rPr>
              <a:t>You may see eligibility for “Schedule A” consideration in the “Who May Apply” section of the posting</a:t>
            </a:r>
            <a:endParaRPr lang="en-US" sz="1600" dirty="0">
              <a:solidFill>
                <a:schemeClr val="tx1"/>
              </a:solidFill>
            </a:endParaRPr>
          </a:p>
        </p:txBody>
      </p:sp>
      <p:sp>
        <p:nvSpPr>
          <p:cNvPr id="9" name="Title 1"/>
          <p:cNvSpPr>
            <a:spLocks noGrp="1"/>
          </p:cNvSpPr>
          <p:nvPr>
            <p:ph type="ctrTitle"/>
          </p:nvPr>
        </p:nvSpPr>
        <p:spPr>
          <a:xfrm>
            <a:off x="0" y="566928"/>
            <a:ext cx="9144000" cy="880872"/>
          </a:xfrm>
        </p:spPr>
        <p:txBody>
          <a:bodyPr/>
          <a:lstStyle/>
          <a:p>
            <a:r>
              <a:rPr lang="en-US" sz="3200" dirty="0" smtClean="0"/>
              <a:t>How Can I Be Considered Under                    “Schedule A?” – Searching for Jobs (cont’d)</a:t>
            </a:r>
            <a:endParaRPr lang="en-US" sz="3200" dirty="0"/>
          </a:p>
        </p:txBody>
      </p:sp>
      <p:sp>
        <p:nvSpPr>
          <p:cNvPr id="8" name="Oval 7"/>
          <p:cNvSpPr/>
          <p:nvPr/>
        </p:nvSpPr>
        <p:spPr>
          <a:xfrm>
            <a:off x="2701290" y="4247780"/>
            <a:ext cx="1600200" cy="240580"/>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3363" y="4851715"/>
            <a:ext cx="6819900" cy="166017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0" name="Rounded Rectangle 9"/>
          <p:cNvSpPr/>
          <p:nvPr/>
        </p:nvSpPr>
        <p:spPr>
          <a:xfrm>
            <a:off x="6934200" y="3449972"/>
            <a:ext cx="1988820" cy="1884027"/>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smtClean="0">
                <a:solidFill>
                  <a:schemeClr val="tx1"/>
                </a:solidFill>
              </a:rPr>
              <a:t>Or you may see language such as the following in the “Job Summary” or other section of the job posting</a:t>
            </a:r>
            <a:endParaRPr lang="en-US" sz="1600" dirty="0">
              <a:solidFill>
                <a:schemeClr val="tx1"/>
              </a:solidFill>
            </a:endParaRPr>
          </a:p>
        </p:txBody>
      </p:sp>
      <p:sp>
        <p:nvSpPr>
          <p:cNvPr id="2" name="Bent Arrow 1"/>
          <p:cNvSpPr/>
          <p:nvPr/>
        </p:nvSpPr>
        <p:spPr>
          <a:xfrm rot="10800000">
            <a:off x="7848601" y="5410201"/>
            <a:ext cx="685800" cy="830088"/>
          </a:xfrm>
          <a:prstGeom prst="ben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3" name="Oval 12"/>
          <p:cNvSpPr/>
          <p:nvPr/>
        </p:nvSpPr>
        <p:spPr>
          <a:xfrm>
            <a:off x="152400" y="5105400"/>
            <a:ext cx="7776210" cy="1295400"/>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559868081"/>
      </p:ext>
    </p:extLst>
  </p:cSld>
  <p:clrMapOvr>
    <a:masterClrMapping/>
  </p:clrMapOvr>
  <p:timing>
    <p:tnLst>
      <p:par>
        <p:cTn id="1" dur="indefinite" restart="never" nodeType="tmRoot"/>
      </p:par>
    </p:tnLst>
  </p:timing>
</p:sld>
</file>

<file path=ppt/theme/theme1.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3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5649</TotalTime>
  <Words>1854</Words>
  <Application>Microsoft Office PowerPoint</Application>
  <PresentationFormat>On-screen Show (4:3)</PresentationFormat>
  <Paragraphs>247</Paragraphs>
  <Slides>23</Slides>
  <Notes>20</Notes>
  <HiddenSlides>0</HiddenSlides>
  <MMClips>0</MMClips>
  <ScaleCrop>false</ScaleCrop>
  <HeadingPairs>
    <vt:vector size="4" baseType="variant">
      <vt:variant>
        <vt:lpstr>Theme</vt:lpstr>
      </vt:variant>
      <vt:variant>
        <vt:i4>2</vt:i4>
      </vt:variant>
      <vt:variant>
        <vt:lpstr>Slide Titles</vt:lpstr>
      </vt:variant>
      <vt:variant>
        <vt:i4>23</vt:i4>
      </vt:variant>
    </vt:vector>
  </HeadingPairs>
  <TitlesOfParts>
    <vt:vector size="25" baseType="lpstr">
      <vt:lpstr>2_Office Theme</vt:lpstr>
      <vt:lpstr>3_Office Theme</vt:lpstr>
      <vt:lpstr>Employment Opportunities for Students with Disabilities</vt:lpstr>
      <vt:lpstr>Overview</vt:lpstr>
      <vt:lpstr>What is the “Schedule A” Hiring Authority?</vt:lpstr>
      <vt:lpstr>How Can I Be Considered Under                    “Schedule A?” – Eligibility and Qualifications</vt:lpstr>
      <vt:lpstr>How Can I Be Considered Under                    “Schedule A?” – Documentation</vt:lpstr>
      <vt:lpstr>How Can I Be Considered Under                    “Schedule A?” – Documentation (cont’d)</vt:lpstr>
      <vt:lpstr>How Can I Be Considered Under                    “Schedule A?” – Searching for Jobs</vt:lpstr>
      <vt:lpstr>How Can I Be Considered Under                    “Schedule A?” – Searching for Jobs (cont’d)</vt:lpstr>
      <vt:lpstr>How Can I Be Considered Under                    “Schedule A?” – Searching for Jobs (cont’d)</vt:lpstr>
      <vt:lpstr>How Can I Be Considered Under                    “Schedule A?” – Applying for Jobs</vt:lpstr>
      <vt:lpstr>How Can I Be Considered Under                    “Schedule A?” – Applying for Jobs (cont’d)</vt:lpstr>
      <vt:lpstr>How Can I Be Considered Under                    “Schedule A?” – Applying for Jobs (cont’d)</vt:lpstr>
      <vt:lpstr>Who Can Help Me Understand “Schedule A?” </vt:lpstr>
      <vt:lpstr>Who Can Help Me Understand “Schedule A?” </vt:lpstr>
      <vt:lpstr>How Is “Schedule A” Different From                    Other Hiring? – Pathways Programs:</vt:lpstr>
      <vt:lpstr>How Is “Schedule A” Different From                    Other Hiring? – Pathways Programs (cont’d):</vt:lpstr>
      <vt:lpstr>How Is “Schedule A” Different From Other Hiring? – 30% or More Disabled Veteran:</vt:lpstr>
      <vt:lpstr>What Else Should I Know? – Appointments</vt:lpstr>
      <vt:lpstr>What Else Should I Know? –              Reasonable Accommodations</vt:lpstr>
      <vt:lpstr>What Else Should I Know? – The Workforce Recruitment Program (WRP)</vt:lpstr>
      <vt:lpstr>What Else Should I Know? – The Workforce Recruitment Program (WRP) (cont’d)</vt:lpstr>
      <vt:lpstr>Where Can I Get More Information?</vt:lpstr>
      <vt:lpstr>Contact Us</vt:lpstr>
    </vt:vector>
  </TitlesOfParts>
  <Company>Office of Personnel Mangement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Office of Personnel Management</dc:creator>
  <cp:lastModifiedBy>Department of Veterans Affairs</cp:lastModifiedBy>
  <cp:revision>253</cp:revision>
  <cp:lastPrinted>2016-02-23T15:04:07Z</cp:lastPrinted>
  <dcterms:created xsi:type="dcterms:W3CDTF">2014-04-25T20:26:28Z</dcterms:created>
  <dcterms:modified xsi:type="dcterms:W3CDTF">2017-11-16T17:20:55Z</dcterms:modified>
</cp:coreProperties>
</file>